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4"/>
  </p:notesMasterIdLst>
  <p:handoutMasterIdLst>
    <p:handoutMasterId r:id="rId35"/>
  </p:handoutMasterIdLst>
  <p:sldIdLst>
    <p:sldId id="2411" r:id="rId8"/>
    <p:sldId id="739" r:id="rId9"/>
    <p:sldId id="2409" r:id="rId10"/>
    <p:sldId id="2385" r:id="rId11"/>
    <p:sldId id="2389" r:id="rId12"/>
    <p:sldId id="2416" r:id="rId13"/>
    <p:sldId id="2426" r:id="rId14"/>
    <p:sldId id="2418" r:id="rId15"/>
    <p:sldId id="2417" r:id="rId16"/>
    <p:sldId id="2419" r:id="rId17"/>
    <p:sldId id="2427" r:id="rId18"/>
    <p:sldId id="2420" r:id="rId19"/>
    <p:sldId id="2421" r:id="rId20"/>
    <p:sldId id="2422" r:id="rId21"/>
    <p:sldId id="2423" r:id="rId22"/>
    <p:sldId id="2424" r:id="rId23"/>
    <p:sldId id="2425" r:id="rId24"/>
    <p:sldId id="2428" r:id="rId25"/>
    <p:sldId id="2429" r:id="rId26"/>
    <p:sldId id="2430" r:id="rId27"/>
    <p:sldId id="2431" r:id="rId28"/>
    <p:sldId id="2432" r:id="rId29"/>
    <p:sldId id="2433" r:id="rId30"/>
    <p:sldId id="2412" r:id="rId31"/>
    <p:sldId id="2392" r:id="rId32"/>
    <p:sldId id="582" r:id="rId3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FFC00"/>
    <a:srgbClr val="1D1D1A"/>
    <a:srgbClr val="0032FF"/>
    <a:srgbClr val="595757"/>
    <a:srgbClr val="221815"/>
    <a:srgbClr val="91A2BF"/>
    <a:srgbClr val="66BA36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7" autoAdjust="0"/>
    <p:restoredTop sz="92175" autoAdjust="0"/>
  </p:normalViewPr>
  <p:slideViewPr>
    <p:cSldViewPr snapToGrid="0" snapToObjects="1">
      <p:cViewPr varScale="1">
        <p:scale>
          <a:sx n="116" d="100"/>
          <a:sy n="116" d="100"/>
        </p:scale>
        <p:origin x="15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传统处理器，采用一维的标量计算，每瓦特只能提供</a:t>
            </a:r>
            <a:r>
              <a:rPr lang="en-US" altLang="zh-CN" sz="16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0.003 TOPS INT8</a:t>
            </a:r>
            <a:r>
              <a:rPr lang="zh-CN" altLang="en-US" sz="16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的算力；即使是目前主流的加速卡，基于向量计算，算力也只有</a:t>
            </a:r>
            <a:r>
              <a:rPr lang="en-US" altLang="zh-CN" sz="16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0.3TOPS </a:t>
            </a:r>
            <a:r>
              <a:rPr lang="zh-CN" altLang="en-US" sz="1600" dirty="0"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每瓦特的算力水平，远远无法满足人工智能应用对算力的增长需求。</a:t>
            </a:r>
            <a:endParaRPr lang="en-US" altLang="zh-CN" sz="16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75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731329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84784"/>
            <a:ext cx="10731328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4091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2024/6/22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82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EA3D33A-F5DD-A22F-C031-803FCA90A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536" y="-113016"/>
            <a:ext cx="12392917" cy="6971016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1371600" y="2008909"/>
            <a:ext cx="9005455" cy="2730842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115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Ascend</a:t>
            </a:r>
            <a:r>
              <a:rPr lang="zh-CN" altLang="en-US" sz="115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芯片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9958" y="991950"/>
            <a:ext cx="2024146" cy="755559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1103583"/>
            <a:ext cx="643926" cy="643926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37428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1E57318-8860-7FDD-6864-072D50737AC2}"/>
              </a:ext>
            </a:extLst>
          </p:cNvPr>
          <p:cNvGrpSpPr/>
          <p:nvPr/>
        </p:nvGrpSpPr>
        <p:grpSpPr>
          <a:xfrm>
            <a:off x="623635" y="1620170"/>
            <a:ext cx="8278162" cy="4474909"/>
            <a:chOff x="609655" y="1736332"/>
            <a:chExt cx="8278162" cy="4474909"/>
          </a:xfrm>
        </p:grpSpPr>
        <p:pic>
          <p:nvPicPr>
            <p:cNvPr id="10" name="内容占位符 6">
              <a:extLst>
                <a:ext uri="{FF2B5EF4-FFF2-40B4-BE49-F238E27FC236}">
                  <a16:creationId xmlns:a16="http://schemas.microsoft.com/office/drawing/2014/main" id="{EE043A68-9BA6-E321-8BEE-7A9D3CA9C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55" y="1736332"/>
              <a:ext cx="8278162" cy="4474909"/>
            </a:xfrm>
            <a:prstGeom prst="rect">
              <a:avLst/>
            </a:prstGeom>
            <a:noFill/>
          </p:spPr>
        </p:pic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63EBA44C-B813-612D-DDA1-034916BD0EE9}"/>
                </a:ext>
              </a:extLst>
            </p:cNvPr>
            <p:cNvSpPr/>
            <p:nvPr/>
          </p:nvSpPr>
          <p:spPr>
            <a:xfrm>
              <a:off x="705188" y="2537716"/>
              <a:ext cx="2743200" cy="1520575"/>
            </a:xfrm>
            <a:prstGeom prst="roundRect">
              <a:avLst>
                <a:gd name="adj" fmla="val 10586"/>
              </a:avLst>
            </a:prstGeom>
            <a:solidFill>
              <a:srgbClr val="C00000">
                <a:alpha val="9804"/>
              </a:srgbClr>
            </a:solidFill>
            <a:ln w="38100">
              <a:solidFill>
                <a:srgbClr val="C00000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743200"/>
                        <a:gd name="connsiteY0" fmla="*/ 0 h 1520575"/>
                        <a:gd name="connsiteX1" fmla="*/ 658368 w 2743200"/>
                        <a:gd name="connsiteY1" fmla="*/ 0 h 1520575"/>
                        <a:gd name="connsiteX2" fmla="*/ 1261872 w 2743200"/>
                        <a:gd name="connsiteY2" fmla="*/ 0 h 1520575"/>
                        <a:gd name="connsiteX3" fmla="*/ 2002536 w 2743200"/>
                        <a:gd name="connsiteY3" fmla="*/ 0 h 1520575"/>
                        <a:gd name="connsiteX4" fmla="*/ 2743200 w 2743200"/>
                        <a:gd name="connsiteY4" fmla="*/ 0 h 1520575"/>
                        <a:gd name="connsiteX5" fmla="*/ 2743200 w 2743200"/>
                        <a:gd name="connsiteY5" fmla="*/ 491653 h 1520575"/>
                        <a:gd name="connsiteX6" fmla="*/ 2743200 w 2743200"/>
                        <a:gd name="connsiteY6" fmla="*/ 968099 h 1520575"/>
                        <a:gd name="connsiteX7" fmla="*/ 2743200 w 2743200"/>
                        <a:gd name="connsiteY7" fmla="*/ 1520575 h 1520575"/>
                        <a:gd name="connsiteX8" fmla="*/ 2057400 w 2743200"/>
                        <a:gd name="connsiteY8" fmla="*/ 1520575 h 1520575"/>
                        <a:gd name="connsiteX9" fmla="*/ 1453896 w 2743200"/>
                        <a:gd name="connsiteY9" fmla="*/ 1520575 h 1520575"/>
                        <a:gd name="connsiteX10" fmla="*/ 768096 w 2743200"/>
                        <a:gd name="connsiteY10" fmla="*/ 1520575 h 1520575"/>
                        <a:gd name="connsiteX11" fmla="*/ 0 w 2743200"/>
                        <a:gd name="connsiteY11" fmla="*/ 1520575 h 1520575"/>
                        <a:gd name="connsiteX12" fmla="*/ 0 w 2743200"/>
                        <a:gd name="connsiteY12" fmla="*/ 1028922 h 1520575"/>
                        <a:gd name="connsiteX13" fmla="*/ 0 w 2743200"/>
                        <a:gd name="connsiteY13" fmla="*/ 537270 h 1520575"/>
                        <a:gd name="connsiteX14" fmla="*/ 0 w 2743200"/>
                        <a:gd name="connsiteY14" fmla="*/ 0 h 1520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43200" h="1520575" extrusionOk="0">
                          <a:moveTo>
                            <a:pt x="0" y="0"/>
                          </a:moveTo>
                          <a:cubicBezTo>
                            <a:pt x="200805" y="10067"/>
                            <a:pt x="464296" y="-10669"/>
                            <a:pt x="658368" y="0"/>
                          </a:cubicBezTo>
                          <a:cubicBezTo>
                            <a:pt x="852440" y="10669"/>
                            <a:pt x="1001819" y="-17937"/>
                            <a:pt x="1261872" y="0"/>
                          </a:cubicBezTo>
                          <a:cubicBezTo>
                            <a:pt x="1521925" y="17937"/>
                            <a:pt x="1832626" y="15877"/>
                            <a:pt x="2002536" y="0"/>
                          </a:cubicBezTo>
                          <a:cubicBezTo>
                            <a:pt x="2172446" y="-15877"/>
                            <a:pt x="2420377" y="-12782"/>
                            <a:pt x="2743200" y="0"/>
                          </a:cubicBezTo>
                          <a:cubicBezTo>
                            <a:pt x="2757121" y="207315"/>
                            <a:pt x="2718997" y="374339"/>
                            <a:pt x="2743200" y="491653"/>
                          </a:cubicBezTo>
                          <a:cubicBezTo>
                            <a:pt x="2767403" y="608967"/>
                            <a:pt x="2757939" y="763894"/>
                            <a:pt x="2743200" y="968099"/>
                          </a:cubicBezTo>
                          <a:cubicBezTo>
                            <a:pt x="2728461" y="1172304"/>
                            <a:pt x="2762878" y="1346756"/>
                            <a:pt x="2743200" y="1520575"/>
                          </a:cubicBezTo>
                          <a:cubicBezTo>
                            <a:pt x="2597301" y="1510880"/>
                            <a:pt x="2251828" y="1519846"/>
                            <a:pt x="2057400" y="1520575"/>
                          </a:cubicBezTo>
                          <a:cubicBezTo>
                            <a:pt x="1862972" y="1521304"/>
                            <a:pt x="1576318" y="1505000"/>
                            <a:pt x="1453896" y="1520575"/>
                          </a:cubicBezTo>
                          <a:cubicBezTo>
                            <a:pt x="1331474" y="1536150"/>
                            <a:pt x="1038989" y="1526867"/>
                            <a:pt x="768096" y="1520575"/>
                          </a:cubicBezTo>
                          <a:cubicBezTo>
                            <a:pt x="497203" y="1514283"/>
                            <a:pt x="334385" y="1515903"/>
                            <a:pt x="0" y="1520575"/>
                          </a:cubicBezTo>
                          <a:cubicBezTo>
                            <a:pt x="5244" y="1422099"/>
                            <a:pt x="12008" y="1141590"/>
                            <a:pt x="0" y="1028922"/>
                          </a:cubicBezTo>
                          <a:cubicBezTo>
                            <a:pt x="-12008" y="916254"/>
                            <a:pt x="-24216" y="637932"/>
                            <a:pt x="0" y="537270"/>
                          </a:cubicBezTo>
                          <a:cubicBezTo>
                            <a:pt x="24216" y="436608"/>
                            <a:pt x="12044" y="23718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A064ACB5-EDAC-B049-40A7-BACC16A7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Ascend</a:t>
            </a:r>
            <a:r>
              <a:rPr lang="zh-CN" altLang="en-US" dirty="0"/>
              <a:t> </a:t>
            </a:r>
            <a:r>
              <a:rPr lang="en-US" altLang="zh-CN" dirty="0"/>
              <a:t>310</a:t>
            </a:r>
            <a:r>
              <a:rPr lang="zh-CN" altLang="en-US" dirty="0"/>
              <a:t> 处理器逻辑架构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AF56B2C-5E84-823C-55D0-1DBE1B3DE4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99470" y="1360170"/>
            <a:ext cx="2987638" cy="4994910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AI Core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计算核心，</a:t>
            </a:r>
            <a:r>
              <a:rPr lang="zh-CN" altLang="zh-CN" sz="1800" dirty="0"/>
              <a:t>负责执行矩阵、向量</a:t>
            </a:r>
            <a:r>
              <a:rPr lang="zh-CN" altLang="en-US" sz="1800" dirty="0"/>
              <a:t>、标量</a:t>
            </a:r>
            <a:r>
              <a:rPr lang="zh-CN" altLang="zh-CN" sz="1800" dirty="0"/>
              <a:t>计算密集的算子任务</a:t>
            </a:r>
            <a:r>
              <a:rPr lang="zh-CN" altLang="en-US" sz="1800" dirty="0"/>
              <a:t>，采用达芬奇架构，图例</a:t>
            </a:r>
            <a:r>
              <a:rPr lang="zh-CN" altLang="zh-CN" sz="1800" dirty="0"/>
              <a:t>集成</a:t>
            </a:r>
            <a:r>
              <a:rPr lang="zh-CN" altLang="en-US" sz="1800" dirty="0"/>
              <a:t> </a:t>
            </a:r>
            <a:r>
              <a:rPr lang="en-US" altLang="zh-CN" sz="1800" dirty="0"/>
              <a:t>2</a:t>
            </a:r>
            <a:r>
              <a:rPr lang="zh-CN" altLang="en-US" sz="1800" dirty="0"/>
              <a:t> </a:t>
            </a:r>
            <a:r>
              <a:rPr lang="zh-CN" altLang="zh-CN" sz="1800" dirty="0"/>
              <a:t>个</a:t>
            </a:r>
            <a:r>
              <a:rPr lang="zh-CN" altLang="en-US" sz="1800" dirty="0"/>
              <a:t> </a:t>
            </a:r>
            <a:r>
              <a:rPr lang="en-US" altLang="zh-CN" sz="1800" dirty="0"/>
              <a:t>AI Core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b="1" dirty="0"/>
              <a:t>AI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CPU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承担非矩阵类复杂计算，即负责执行不适合跑在 </a:t>
            </a:r>
            <a:r>
              <a:rPr lang="en-US" altLang="zh-CN" sz="1800" dirty="0"/>
              <a:t>AI Core</a:t>
            </a:r>
            <a:r>
              <a:rPr lang="zh-CN" altLang="en-US" sz="1800" dirty="0"/>
              <a:t> 上算子。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4624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1E57318-8860-7FDD-6864-072D50737AC2}"/>
              </a:ext>
            </a:extLst>
          </p:cNvPr>
          <p:cNvGrpSpPr/>
          <p:nvPr/>
        </p:nvGrpSpPr>
        <p:grpSpPr>
          <a:xfrm>
            <a:off x="623635" y="1620170"/>
            <a:ext cx="8278162" cy="4474909"/>
            <a:chOff x="609655" y="1736332"/>
            <a:chExt cx="8278162" cy="4474909"/>
          </a:xfrm>
        </p:grpSpPr>
        <p:pic>
          <p:nvPicPr>
            <p:cNvPr id="10" name="内容占位符 6">
              <a:extLst>
                <a:ext uri="{FF2B5EF4-FFF2-40B4-BE49-F238E27FC236}">
                  <a16:creationId xmlns:a16="http://schemas.microsoft.com/office/drawing/2014/main" id="{EE043A68-9BA6-E321-8BEE-7A9D3CA9C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55" y="1736332"/>
              <a:ext cx="8278162" cy="4474909"/>
            </a:xfrm>
            <a:prstGeom prst="rect">
              <a:avLst/>
            </a:prstGeom>
            <a:noFill/>
          </p:spPr>
        </p:pic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63EBA44C-B813-612D-DDA1-034916BD0EE9}"/>
                </a:ext>
              </a:extLst>
            </p:cNvPr>
            <p:cNvSpPr/>
            <p:nvPr/>
          </p:nvSpPr>
          <p:spPr>
            <a:xfrm>
              <a:off x="705188" y="2537716"/>
              <a:ext cx="2743200" cy="1520575"/>
            </a:xfrm>
            <a:prstGeom prst="roundRect">
              <a:avLst>
                <a:gd name="adj" fmla="val 10586"/>
              </a:avLst>
            </a:prstGeom>
            <a:solidFill>
              <a:srgbClr val="C00000">
                <a:alpha val="9804"/>
              </a:srgbClr>
            </a:solidFill>
            <a:ln w="38100">
              <a:solidFill>
                <a:srgbClr val="C00000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743200"/>
                        <a:gd name="connsiteY0" fmla="*/ 0 h 1520575"/>
                        <a:gd name="connsiteX1" fmla="*/ 658368 w 2743200"/>
                        <a:gd name="connsiteY1" fmla="*/ 0 h 1520575"/>
                        <a:gd name="connsiteX2" fmla="*/ 1261872 w 2743200"/>
                        <a:gd name="connsiteY2" fmla="*/ 0 h 1520575"/>
                        <a:gd name="connsiteX3" fmla="*/ 2002536 w 2743200"/>
                        <a:gd name="connsiteY3" fmla="*/ 0 h 1520575"/>
                        <a:gd name="connsiteX4" fmla="*/ 2743200 w 2743200"/>
                        <a:gd name="connsiteY4" fmla="*/ 0 h 1520575"/>
                        <a:gd name="connsiteX5" fmla="*/ 2743200 w 2743200"/>
                        <a:gd name="connsiteY5" fmla="*/ 491653 h 1520575"/>
                        <a:gd name="connsiteX6" fmla="*/ 2743200 w 2743200"/>
                        <a:gd name="connsiteY6" fmla="*/ 968099 h 1520575"/>
                        <a:gd name="connsiteX7" fmla="*/ 2743200 w 2743200"/>
                        <a:gd name="connsiteY7" fmla="*/ 1520575 h 1520575"/>
                        <a:gd name="connsiteX8" fmla="*/ 2057400 w 2743200"/>
                        <a:gd name="connsiteY8" fmla="*/ 1520575 h 1520575"/>
                        <a:gd name="connsiteX9" fmla="*/ 1453896 w 2743200"/>
                        <a:gd name="connsiteY9" fmla="*/ 1520575 h 1520575"/>
                        <a:gd name="connsiteX10" fmla="*/ 768096 w 2743200"/>
                        <a:gd name="connsiteY10" fmla="*/ 1520575 h 1520575"/>
                        <a:gd name="connsiteX11" fmla="*/ 0 w 2743200"/>
                        <a:gd name="connsiteY11" fmla="*/ 1520575 h 1520575"/>
                        <a:gd name="connsiteX12" fmla="*/ 0 w 2743200"/>
                        <a:gd name="connsiteY12" fmla="*/ 1028922 h 1520575"/>
                        <a:gd name="connsiteX13" fmla="*/ 0 w 2743200"/>
                        <a:gd name="connsiteY13" fmla="*/ 537270 h 1520575"/>
                        <a:gd name="connsiteX14" fmla="*/ 0 w 2743200"/>
                        <a:gd name="connsiteY14" fmla="*/ 0 h 1520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43200" h="1520575" extrusionOk="0">
                          <a:moveTo>
                            <a:pt x="0" y="0"/>
                          </a:moveTo>
                          <a:cubicBezTo>
                            <a:pt x="200805" y="10067"/>
                            <a:pt x="464296" y="-10669"/>
                            <a:pt x="658368" y="0"/>
                          </a:cubicBezTo>
                          <a:cubicBezTo>
                            <a:pt x="852440" y="10669"/>
                            <a:pt x="1001819" y="-17937"/>
                            <a:pt x="1261872" y="0"/>
                          </a:cubicBezTo>
                          <a:cubicBezTo>
                            <a:pt x="1521925" y="17937"/>
                            <a:pt x="1832626" y="15877"/>
                            <a:pt x="2002536" y="0"/>
                          </a:cubicBezTo>
                          <a:cubicBezTo>
                            <a:pt x="2172446" y="-15877"/>
                            <a:pt x="2420377" y="-12782"/>
                            <a:pt x="2743200" y="0"/>
                          </a:cubicBezTo>
                          <a:cubicBezTo>
                            <a:pt x="2757121" y="207315"/>
                            <a:pt x="2718997" y="374339"/>
                            <a:pt x="2743200" y="491653"/>
                          </a:cubicBezTo>
                          <a:cubicBezTo>
                            <a:pt x="2767403" y="608967"/>
                            <a:pt x="2757939" y="763894"/>
                            <a:pt x="2743200" y="968099"/>
                          </a:cubicBezTo>
                          <a:cubicBezTo>
                            <a:pt x="2728461" y="1172304"/>
                            <a:pt x="2762878" y="1346756"/>
                            <a:pt x="2743200" y="1520575"/>
                          </a:cubicBezTo>
                          <a:cubicBezTo>
                            <a:pt x="2597301" y="1510880"/>
                            <a:pt x="2251828" y="1519846"/>
                            <a:pt x="2057400" y="1520575"/>
                          </a:cubicBezTo>
                          <a:cubicBezTo>
                            <a:pt x="1862972" y="1521304"/>
                            <a:pt x="1576318" y="1505000"/>
                            <a:pt x="1453896" y="1520575"/>
                          </a:cubicBezTo>
                          <a:cubicBezTo>
                            <a:pt x="1331474" y="1536150"/>
                            <a:pt x="1038989" y="1526867"/>
                            <a:pt x="768096" y="1520575"/>
                          </a:cubicBezTo>
                          <a:cubicBezTo>
                            <a:pt x="497203" y="1514283"/>
                            <a:pt x="334385" y="1515903"/>
                            <a:pt x="0" y="1520575"/>
                          </a:cubicBezTo>
                          <a:cubicBezTo>
                            <a:pt x="5244" y="1422099"/>
                            <a:pt x="12008" y="1141590"/>
                            <a:pt x="0" y="1028922"/>
                          </a:cubicBezTo>
                          <a:cubicBezTo>
                            <a:pt x="-12008" y="916254"/>
                            <a:pt x="-24216" y="637932"/>
                            <a:pt x="0" y="537270"/>
                          </a:cubicBezTo>
                          <a:cubicBezTo>
                            <a:pt x="24216" y="436608"/>
                            <a:pt x="12044" y="23718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A064ACB5-EDAC-B049-40A7-BACC16A7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Ascend</a:t>
            </a:r>
            <a:r>
              <a:rPr lang="zh-CN" altLang="en-US" dirty="0"/>
              <a:t> </a:t>
            </a:r>
            <a:r>
              <a:rPr lang="en-US" altLang="zh-CN" dirty="0"/>
              <a:t>310</a:t>
            </a:r>
            <a:r>
              <a:rPr lang="zh-CN" altLang="en-US" dirty="0"/>
              <a:t> 处理器逻辑架构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AF56B2C-5E84-823C-55D0-1DBE1B3DE4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99470" y="1360170"/>
            <a:ext cx="2987638" cy="4994910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TS</a:t>
            </a:r>
            <a:r>
              <a:rPr lang="zh-CN" altLang="en-US" b="1" dirty="0"/>
              <a:t> </a:t>
            </a:r>
            <a:r>
              <a:rPr lang="en-US" altLang="zh-CN" b="1" dirty="0"/>
              <a:t>Core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r>
              <a:rPr lang="zh-CN" altLang="en-US" sz="1800" dirty="0"/>
              <a:t>专用 </a:t>
            </a:r>
            <a:r>
              <a:rPr lang="en-US" altLang="zh-CN" sz="1800" dirty="0"/>
              <a:t>CPU</a:t>
            </a:r>
            <a:r>
              <a:rPr lang="zh-CN" altLang="en-US" sz="1800" dirty="0"/>
              <a:t> 作为任务调度器（</a:t>
            </a:r>
            <a:r>
              <a:rPr lang="en-US" altLang="zh-CN" sz="1800" dirty="0"/>
              <a:t>Task Scheduler</a:t>
            </a:r>
            <a:r>
              <a:rPr lang="zh-CN" altLang="en-US" sz="1800" dirty="0"/>
              <a:t>，</a:t>
            </a:r>
            <a:r>
              <a:rPr lang="en-US" altLang="zh-CN" sz="1800" dirty="0"/>
              <a:t>TS</a:t>
            </a:r>
            <a:r>
              <a:rPr lang="zh-CN" altLang="en-US" sz="1800" dirty="0"/>
              <a:t>），以实现计算任务在 </a:t>
            </a:r>
            <a:r>
              <a:rPr lang="en-US" altLang="zh-CN" sz="1800" dirty="0"/>
              <a:t>AI Core</a:t>
            </a:r>
            <a:r>
              <a:rPr lang="zh-CN" altLang="en-US" sz="1800" dirty="0"/>
              <a:t> 上高效分配和调度；</a:t>
            </a:r>
            <a:endParaRPr lang="en-US" altLang="zh-CN" sz="1800" dirty="0"/>
          </a:p>
          <a:p>
            <a:r>
              <a:rPr lang="zh-CN" altLang="en-US" sz="1800" dirty="0"/>
              <a:t>该</a:t>
            </a:r>
            <a:r>
              <a:rPr lang="en-US" altLang="zh-CN" sz="1800" dirty="0"/>
              <a:t>CPU</a:t>
            </a:r>
            <a:r>
              <a:rPr lang="zh-CN" altLang="en-US" sz="1800" dirty="0"/>
              <a:t>专门服务于</a:t>
            </a:r>
            <a:r>
              <a:rPr lang="en-US" altLang="zh-CN" sz="1800" dirty="0"/>
              <a:t>AI Core</a:t>
            </a:r>
            <a:r>
              <a:rPr lang="zh-CN" altLang="en-US" sz="1800" dirty="0"/>
              <a:t>和</a:t>
            </a:r>
            <a:r>
              <a:rPr lang="en-US" altLang="zh-CN" sz="1800" dirty="0"/>
              <a:t>AI CPU</a:t>
            </a:r>
            <a:r>
              <a:rPr lang="zh-CN" altLang="en-US" sz="1800" dirty="0"/>
              <a:t>，不承担任何其他的事务和工作。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386592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64ACB5-EDAC-B049-40A7-BACC16A7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Ascend</a:t>
            </a:r>
            <a:r>
              <a:rPr lang="zh-CN" altLang="en-US" dirty="0"/>
              <a:t> </a:t>
            </a:r>
            <a:r>
              <a:rPr lang="en-US" altLang="zh-CN" dirty="0"/>
              <a:t>310</a:t>
            </a:r>
            <a:r>
              <a:rPr lang="zh-CN" altLang="en-US" dirty="0"/>
              <a:t> 处理器逻辑架构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AF56B2C-5E84-823C-55D0-1DBE1B3DE4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01797" y="1360170"/>
            <a:ext cx="2685311" cy="4994910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ARM CPU</a:t>
            </a:r>
            <a:r>
              <a:rPr lang="zh-CN" altLang="en-US" b="1" dirty="0"/>
              <a:t> 核心：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专用控制芯片整体运行的控制</a:t>
            </a:r>
            <a:r>
              <a:rPr lang="en-US" altLang="zh-CN" sz="1800" dirty="0"/>
              <a:t>CPU</a:t>
            </a:r>
            <a:r>
              <a:rPr lang="zh-CN" altLang="en-US" sz="1800" dirty="0"/>
              <a:t>。</a:t>
            </a:r>
            <a:r>
              <a:rPr lang="en-US" altLang="zh-CN" sz="1800" dirty="0"/>
              <a:t>Cube</a:t>
            </a:r>
            <a:r>
              <a:rPr lang="zh-CN" altLang="en-US" sz="1800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Vector</a:t>
            </a:r>
            <a:r>
              <a:rPr lang="zh-CN" altLang="en-US" sz="1800" dirty="0"/>
              <a:t> 任务占用的</a:t>
            </a:r>
            <a:r>
              <a:rPr lang="en-US" altLang="zh-CN" sz="1800" dirty="0"/>
              <a:t>CPU</a:t>
            </a:r>
            <a:r>
              <a:rPr lang="zh-CN" altLang="en-US" sz="1800" dirty="0"/>
              <a:t>核数可由软件根据系统实际运行情况动态分配。</a:t>
            </a:r>
            <a:endParaRPr lang="en-US" altLang="zh-CN" sz="18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1034E04-2062-A929-64CB-7F638C0061B0}"/>
              </a:ext>
            </a:extLst>
          </p:cNvPr>
          <p:cNvGrpSpPr/>
          <p:nvPr/>
        </p:nvGrpSpPr>
        <p:grpSpPr>
          <a:xfrm>
            <a:off x="623635" y="1620170"/>
            <a:ext cx="8278162" cy="4474909"/>
            <a:chOff x="1959300" y="1880171"/>
            <a:chExt cx="8278162" cy="4474909"/>
          </a:xfrm>
        </p:grpSpPr>
        <p:pic>
          <p:nvPicPr>
            <p:cNvPr id="10" name="内容占位符 6">
              <a:extLst>
                <a:ext uri="{FF2B5EF4-FFF2-40B4-BE49-F238E27FC236}">
                  <a16:creationId xmlns:a16="http://schemas.microsoft.com/office/drawing/2014/main" id="{EE043A68-9BA6-E321-8BEE-7A9D3CA9C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9300" y="1880171"/>
              <a:ext cx="8278162" cy="4474909"/>
            </a:xfrm>
            <a:prstGeom prst="rect">
              <a:avLst/>
            </a:prstGeom>
            <a:noFill/>
          </p:spPr>
        </p:pic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63EBA44C-B813-612D-DDA1-034916BD0EE9}"/>
                </a:ext>
              </a:extLst>
            </p:cNvPr>
            <p:cNvSpPr/>
            <p:nvPr/>
          </p:nvSpPr>
          <p:spPr>
            <a:xfrm>
              <a:off x="4931595" y="2619909"/>
              <a:ext cx="1674689" cy="1538554"/>
            </a:xfrm>
            <a:prstGeom prst="roundRect">
              <a:avLst>
                <a:gd name="adj" fmla="val 10586"/>
              </a:avLst>
            </a:prstGeom>
            <a:solidFill>
              <a:srgbClr val="C00000">
                <a:alpha val="9804"/>
              </a:srgbClr>
            </a:solidFill>
            <a:ln w="38100">
              <a:solidFill>
                <a:srgbClr val="C00000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743200"/>
                        <a:gd name="connsiteY0" fmla="*/ 0 h 1520575"/>
                        <a:gd name="connsiteX1" fmla="*/ 658368 w 2743200"/>
                        <a:gd name="connsiteY1" fmla="*/ 0 h 1520575"/>
                        <a:gd name="connsiteX2" fmla="*/ 1261872 w 2743200"/>
                        <a:gd name="connsiteY2" fmla="*/ 0 h 1520575"/>
                        <a:gd name="connsiteX3" fmla="*/ 2002536 w 2743200"/>
                        <a:gd name="connsiteY3" fmla="*/ 0 h 1520575"/>
                        <a:gd name="connsiteX4" fmla="*/ 2743200 w 2743200"/>
                        <a:gd name="connsiteY4" fmla="*/ 0 h 1520575"/>
                        <a:gd name="connsiteX5" fmla="*/ 2743200 w 2743200"/>
                        <a:gd name="connsiteY5" fmla="*/ 491653 h 1520575"/>
                        <a:gd name="connsiteX6" fmla="*/ 2743200 w 2743200"/>
                        <a:gd name="connsiteY6" fmla="*/ 968099 h 1520575"/>
                        <a:gd name="connsiteX7" fmla="*/ 2743200 w 2743200"/>
                        <a:gd name="connsiteY7" fmla="*/ 1520575 h 1520575"/>
                        <a:gd name="connsiteX8" fmla="*/ 2057400 w 2743200"/>
                        <a:gd name="connsiteY8" fmla="*/ 1520575 h 1520575"/>
                        <a:gd name="connsiteX9" fmla="*/ 1453896 w 2743200"/>
                        <a:gd name="connsiteY9" fmla="*/ 1520575 h 1520575"/>
                        <a:gd name="connsiteX10" fmla="*/ 768096 w 2743200"/>
                        <a:gd name="connsiteY10" fmla="*/ 1520575 h 1520575"/>
                        <a:gd name="connsiteX11" fmla="*/ 0 w 2743200"/>
                        <a:gd name="connsiteY11" fmla="*/ 1520575 h 1520575"/>
                        <a:gd name="connsiteX12" fmla="*/ 0 w 2743200"/>
                        <a:gd name="connsiteY12" fmla="*/ 1028922 h 1520575"/>
                        <a:gd name="connsiteX13" fmla="*/ 0 w 2743200"/>
                        <a:gd name="connsiteY13" fmla="*/ 537270 h 1520575"/>
                        <a:gd name="connsiteX14" fmla="*/ 0 w 2743200"/>
                        <a:gd name="connsiteY14" fmla="*/ 0 h 1520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43200" h="1520575" extrusionOk="0">
                          <a:moveTo>
                            <a:pt x="0" y="0"/>
                          </a:moveTo>
                          <a:cubicBezTo>
                            <a:pt x="200805" y="10067"/>
                            <a:pt x="464296" y="-10669"/>
                            <a:pt x="658368" y="0"/>
                          </a:cubicBezTo>
                          <a:cubicBezTo>
                            <a:pt x="852440" y="10669"/>
                            <a:pt x="1001819" y="-17937"/>
                            <a:pt x="1261872" y="0"/>
                          </a:cubicBezTo>
                          <a:cubicBezTo>
                            <a:pt x="1521925" y="17937"/>
                            <a:pt x="1832626" y="15877"/>
                            <a:pt x="2002536" y="0"/>
                          </a:cubicBezTo>
                          <a:cubicBezTo>
                            <a:pt x="2172446" y="-15877"/>
                            <a:pt x="2420377" y="-12782"/>
                            <a:pt x="2743200" y="0"/>
                          </a:cubicBezTo>
                          <a:cubicBezTo>
                            <a:pt x="2757121" y="207315"/>
                            <a:pt x="2718997" y="374339"/>
                            <a:pt x="2743200" y="491653"/>
                          </a:cubicBezTo>
                          <a:cubicBezTo>
                            <a:pt x="2767403" y="608967"/>
                            <a:pt x="2757939" y="763894"/>
                            <a:pt x="2743200" y="968099"/>
                          </a:cubicBezTo>
                          <a:cubicBezTo>
                            <a:pt x="2728461" y="1172304"/>
                            <a:pt x="2762878" y="1346756"/>
                            <a:pt x="2743200" y="1520575"/>
                          </a:cubicBezTo>
                          <a:cubicBezTo>
                            <a:pt x="2597301" y="1510880"/>
                            <a:pt x="2251828" y="1519846"/>
                            <a:pt x="2057400" y="1520575"/>
                          </a:cubicBezTo>
                          <a:cubicBezTo>
                            <a:pt x="1862972" y="1521304"/>
                            <a:pt x="1576318" y="1505000"/>
                            <a:pt x="1453896" y="1520575"/>
                          </a:cubicBezTo>
                          <a:cubicBezTo>
                            <a:pt x="1331474" y="1536150"/>
                            <a:pt x="1038989" y="1526867"/>
                            <a:pt x="768096" y="1520575"/>
                          </a:cubicBezTo>
                          <a:cubicBezTo>
                            <a:pt x="497203" y="1514283"/>
                            <a:pt x="334385" y="1515903"/>
                            <a:pt x="0" y="1520575"/>
                          </a:cubicBezTo>
                          <a:cubicBezTo>
                            <a:pt x="5244" y="1422099"/>
                            <a:pt x="12008" y="1141590"/>
                            <a:pt x="0" y="1028922"/>
                          </a:cubicBezTo>
                          <a:cubicBezTo>
                            <a:pt x="-12008" y="916254"/>
                            <a:pt x="-24216" y="637932"/>
                            <a:pt x="0" y="537270"/>
                          </a:cubicBezTo>
                          <a:cubicBezTo>
                            <a:pt x="24216" y="436608"/>
                            <a:pt x="12044" y="23718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892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64ACB5-EDAC-B049-40A7-BACC16A7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Ascend</a:t>
            </a:r>
            <a:r>
              <a:rPr lang="zh-CN" altLang="en-US" dirty="0"/>
              <a:t> </a:t>
            </a:r>
            <a:r>
              <a:rPr lang="en-US" altLang="zh-CN" dirty="0"/>
              <a:t>310</a:t>
            </a:r>
            <a:r>
              <a:rPr lang="zh-CN" altLang="en-US" dirty="0"/>
              <a:t> 处理器逻辑架构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AF56B2C-5E84-823C-55D0-1DBE1B3DE4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87817" y="1360170"/>
            <a:ext cx="2699291" cy="499491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Cache &amp; Buffer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SOC</a:t>
            </a:r>
            <a:r>
              <a:rPr lang="zh-CN" altLang="zh-CN" sz="1800" dirty="0"/>
              <a:t>片内层次化</a:t>
            </a:r>
            <a:r>
              <a:rPr lang="zh-CN" altLang="en-US" sz="1800" dirty="0"/>
              <a:t> </a:t>
            </a:r>
            <a:r>
              <a:rPr lang="en-US" altLang="zh-CN" sz="1800" dirty="0"/>
              <a:t>memory</a:t>
            </a:r>
            <a:r>
              <a:rPr lang="zh-CN" altLang="en-US" sz="1800" dirty="0"/>
              <a:t> </a:t>
            </a:r>
            <a:r>
              <a:rPr lang="zh-CN" altLang="zh-CN" sz="1800" dirty="0"/>
              <a:t>结构，</a:t>
            </a:r>
            <a:r>
              <a:rPr lang="en-US" altLang="zh-CN" sz="1800" dirty="0"/>
              <a:t>AI core</a:t>
            </a:r>
            <a:r>
              <a:rPr lang="zh-CN" altLang="en-US" sz="1800" dirty="0"/>
              <a:t> </a:t>
            </a:r>
            <a:r>
              <a:rPr lang="zh-CN" altLang="zh-CN" sz="1800" dirty="0"/>
              <a:t>内部两级</a:t>
            </a:r>
            <a:r>
              <a:rPr lang="zh-CN" altLang="en-US" sz="1800" dirty="0"/>
              <a:t> </a:t>
            </a:r>
            <a:r>
              <a:rPr lang="en-US" altLang="zh-CN" sz="1800" dirty="0"/>
              <a:t>memory buffer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SOC</a:t>
            </a:r>
            <a:r>
              <a:rPr lang="zh-CN" altLang="zh-CN" sz="1800" dirty="0"/>
              <a:t>片上</a:t>
            </a:r>
            <a:r>
              <a:rPr lang="zh-CN" altLang="en-US" sz="1800" dirty="0"/>
              <a:t> </a:t>
            </a:r>
            <a:r>
              <a:rPr lang="en-US" altLang="zh-CN" sz="1800" dirty="0"/>
              <a:t>8MB L2 buffer</a:t>
            </a:r>
            <a:r>
              <a:rPr lang="zh-CN" altLang="zh-CN" sz="1800" dirty="0"/>
              <a:t>，专用于</a:t>
            </a:r>
            <a:r>
              <a:rPr lang="zh-CN" altLang="en-US" sz="1800" dirty="0"/>
              <a:t> </a:t>
            </a:r>
            <a:r>
              <a:rPr lang="en-US" altLang="zh-CN" sz="1800" dirty="0"/>
              <a:t>AI Core</a:t>
            </a:r>
            <a:r>
              <a:rPr lang="zh-CN" altLang="zh-CN" sz="1800" dirty="0"/>
              <a:t>、</a:t>
            </a:r>
            <a:r>
              <a:rPr lang="en-US" altLang="zh-CN" sz="1800" dirty="0"/>
              <a:t>AI CPU</a:t>
            </a:r>
            <a:r>
              <a:rPr lang="zh-CN" altLang="zh-CN" sz="1800" dirty="0"/>
              <a:t>，提供高带宽、低延迟</a:t>
            </a:r>
            <a:r>
              <a:rPr lang="zh-CN" altLang="en-US" sz="1800" dirty="0"/>
              <a:t> </a:t>
            </a:r>
            <a:r>
              <a:rPr lang="en-US" altLang="zh-CN" sz="1800" dirty="0"/>
              <a:t>memory</a:t>
            </a:r>
            <a:r>
              <a:rPr lang="zh-CN" altLang="en-US" sz="1800" dirty="0"/>
              <a:t> </a:t>
            </a:r>
            <a:r>
              <a:rPr lang="zh-CN" altLang="zh-CN" sz="1800" dirty="0"/>
              <a:t>访问。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zh-CN" sz="1800" dirty="0"/>
              <a:t>芯片集成</a:t>
            </a:r>
            <a:r>
              <a:rPr lang="zh-CN" altLang="en-US" sz="1800" dirty="0"/>
              <a:t> </a:t>
            </a:r>
            <a:r>
              <a:rPr lang="en-US" altLang="zh-CN" sz="1800" dirty="0"/>
              <a:t>LPDDR4x</a:t>
            </a:r>
            <a:r>
              <a:rPr lang="zh-CN" altLang="en-US" sz="1800" dirty="0"/>
              <a:t> </a:t>
            </a:r>
            <a:r>
              <a:rPr lang="zh-CN" altLang="zh-CN" sz="1800" dirty="0"/>
              <a:t>控制器，提供更大容量</a:t>
            </a:r>
            <a:r>
              <a:rPr lang="zh-CN" altLang="en-US" sz="1800" dirty="0"/>
              <a:t> </a:t>
            </a:r>
            <a:r>
              <a:rPr lang="en-US" altLang="zh-CN" sz="1800" dirty="0"/>
              <a:t>DDR</a:t>
            </a:r>
            <a:r>
              <a:rPr lang="zh-CN" altLang="en-US" sz="1800" dirty="0"/>
              <a:t> </a:t>
            </a:r>
            <a:r>
              <a:rPr lang="zh-CN" altLang="zh-CN" sz="1800" dirty="0"/>
              <a:t>内存</a:t>
            </a:r>
            <a:r>
              <a:rPr lang="zh-CN" altLang="en-US" sz="1800" dirty="0"/>
              <a:t>。</a:t>
            </a:r>
            <a:endParaRPr lang="en-US" altLang="zh-CN" sz="18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C79BCB0-7DB1-4DDA-D1BA-D14EF1E1B9C1}"/>
              </a:ext>
            </a:extLst>
          </p:cNvPr>
          <p:cNvGrpSpPr/>
          <p:nvPr/>
        </p:nvGrpSpPr>
        <p:grpSpPr>
          <a:xfrm>
            <a:off x="609655" y="1620170"/>
            <a:ext cx="8278162" cy="4474909"/>
            <a:chOff x="1959300" y="1880171"/>
            <a:chExt cx="8278162" cy="4474909"/>
          </a:xfrm>
        </p:grpSpPr>
        <p:pic>
          <p:nvPicPr>
            <p:cNvPr id="10" name="内容占位符 6">
              <a:extLst>
                <a:ext uri="{FF2B5EF4-FFF2-40B4-BE49-F238E27FC236}">
                  <a16:creationId xmlns:a16="http://schemas.microsoft.com/office/drawing/2014/main" id="{EE043A68-9BA6-E321-8BEE-7A9D3CA9C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9300" y="1880171"/>
              <a:ext cx="8278162" cy="4474909"/>
            </a:xfrm>
            <a:prstGeom prst="rect">
              <a:avLst/>
            </a:prstGeom>
            <a:noFill/>
          </p:spPr>
        </p:pic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63EBA44C-B813-612D-DDA1-034916BD0EE9}"/>
                </a:ext>
              </a:extLst>
            </p:cNvPr>
            <p:cNvSpPr/>
            <p:nvPr/>
          </p:nvSpPr>
          <p:spPr>
            <a:xfrm>
              <a:off x="2164893" y="4438435"/>
              <a:ext cx="5037291" cy="1407561"/>
            </a:xfrm>
            <a:prstGeom prst="roundRect">
              <a:avLst>
                <a:gd name="adj" fmla="val 10586"/>
              </a:avLst>
            </a:prstGeom>
            <a:solidFill>
              <a:srgbClr val="C00000">
                <a:alpha val="9804"/>
              </a:srgbClr>
            </a:solidFill>
            <a:ln w="38100">
              <a:solidFill>
                <a:srgbClr val="C00000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743200"/>
                        <a:gd name="connsiteY0" fmla="*/ 0 h 1520575"/>
                        <a:gd name="connsiteX1" fmla="*/ 658368 w 2743200"/>
                        <a:gd name="connsiteY1" fmla="*/ 0 h 1520575"/>
                        <a:gd name="connsiteX2" fmla="*/ 1261872 w 2743200"/>
                        <a:gd name="connsiteY2" fmla="*/ 0 h 1520575"/>
                        <a:gd name="connsiteX3" fmla="*/ 2002536 w 2743200"/>
                        <a:gd name="connsiteY3" fmla="*/ 0 h 1520575"/>
                        <a:gd name="connsiteX4" fmla="*/ 2743200 w 2743200"/>
                        <a:gd name="connsiteY4" fmla="*/ 0 h 1520575"/>
                        <a:gd name="connsiteX5" fmla="*/ 2743200 w 2743200"/>
                        <a:gd name="connsiteY5" fmla="*/ 491653 h 1520575"/>
                        <a:gd name="connsiteX6" fmla="*/ 2743200 w 2743200"/>
                        <a:gd name="connsiteY6" fmla="*/ 968099 h 1520575"/>
                        <a:gd name="connsiteX7" fmla="*/ 2743200 w 2743200"/>
                        <a:gd name="connsiteY7" fmla="*/ 1520575 h 1520575"/>
                        <a:gd name="connsiteX8" fmla="*/ 2057400 w 2743200"/>
                        <a:gd name="connsiteY8" fmla="*/ 1520575 h 1520575"/>
                        <a:gd name="connsiteX9" fmla="*/ 1453896 w 2743200"/>
                        <a:gd name="connsiteY9" fmla="*/ 1520575 h 1520575"/>
                        <a:gd name="connsiteX10" fmla="*/ 768096 w 2743200"/>
                        <a:gd name="connsiteY10" fmla="*/ 1520575 h 1520575"/>
                        <a:gd name="connsiteX11" fmla="*/ 0 w 2743200"/>
                        <a:gd name="connsiteY11" fmla="*/ 1520575 h 1520575"/>
                        <a:gd name="connsiteX12" fmla="*/ 0 w 2743200"/>
                        <a:gd name="connsiteY12" fmla="*/ 1028922 h 1520575"/>
                        <a:gd name="connsiteX13" fmla="*/ 0 w 2743200"/>
                        <a:gd name="connsiteY13" fmla="*/ 537270 h 1520575"/>
                        <a:gd name="connsiteX14" fmla="*/ 0 w 2743200"/>
                        <a:gd name="connsiteY14" fmla="*/ 0 h 1520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43200" h="1520575" extrusionOk="0">
                          <a:moveTo>
                            <a:pt x="0" y="0"/>
                          </a:moveTo>
                          <a:cubicBezTo>
                            <a:pt x="200805" y="10067"/>
                            <a:pt x="464296" y="-10669"/>
                            <a:pt x="658368" y="0"/>
                          </a:cubicBezTo>
                          <a:cubicBezTo>
                            <a:pt x="852440" y="10669"/>
                            <a:pt x="1001819" y="-17937"/>
                            <a:pt x="1261872" y="0"/>
                          </a:cubicBezTo>
                          <a:cubicBezTo>
                            <a:pt x="1521925" y="17937"/>
                            <a:pt x="1832626" y="15877"/>
                            <a:pt x="2002536" y="0"/>
                          </a:cubicBezTo>
                          <a:cubicBezTo>
                            <a:pt x="2172446" y="-15877"/>
                            <a:pt x="2420377" y="-12782"/>
                            <a:pt x="2743200" y="0"/>
                          </a:cubicBezTo>
                          <a:cubicBezTo>
                            <a:pt x="2757121" y="207315"/>
                            <a:pt x="2718997" y="374339"/>
                            <a:pt x="2743200" y="491653"/>
                          </a:cubicBezTo>
                          <a:cubicBezTo>
                            <a:pt x="2767403" y="608967"/>
                            <a:pt x="2757939" y="763894"/>
                            <a:pt x="2743200" y="968099"/>
                          </a:cubicBezTo>
                          <a:cubicBezTo>
                            <a:pt x="2728461" y="1172304"/>
                            <a:pt x="2762878" y="1346756"/>
                            <a:pt x="2743200" y="1520575"/>
                          </a:cubicBezTo>
                          <a:cubicBezTo>
                            <a:pt x="2597301" y="1510880"/>
                            <a:pt x="2251828" y="1519846"/>
                            <a:pt x="2057400" y="1520575"/>
                          </a:cubicBezTo>
                          <a:cubicBezTo>
                            <a:pt x="1862972" y="1521304"/>
                            <a:pt x="1576318" y="1505000"/>
                            <a:pt x="1453896" y="1520575"/>
                          </a:cubicBezTo>
                          <a:cubicBezTo>
                            <a:pt x="1331474" y="1536150"/>
                            <a:pt x="1038989" y="1526867"/>
                            <a:pt x="768096" y="1520575"/>
                          </a:cubicBezTo>
                          <a:cubicBezTo>
                            <a:pt x="497203" y="1514283"/>
                            <a:pt x="334385" y="1515903"/>
                            <a:pt x="0" y="1520575"/>
                          </a:cubicBezTo>
                          <a:cubicBezTo>
                            <a:pt x="5244" y="1422099"/>
                            <a:pt x="12008" y="1141590"/>
                            <a:pt x="0" y="1028922"/>
                          </a:cubicBezTo>
                          <a:cubicBezTo>
                            <a:pt x="-12008" y="916254"/>
                            <a:pt x="-24216" y="637932"/>
                            <a:pt x="0" y="537270"/>
                          </a:cubicBezTo>
                          <a:cubicBezTo>
                            <a:pt x="24216" y="436608"/>
                            <a:pt x="12044" y="23718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6476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64ACB5-EDAC-B049-40A7-BACC16A7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Ascend</a:t>
            </a:r>
            <a:r>
              <a:rPr lang="zh-CN" altLang="en-US" dirty="0"/>
              <a:t> </a:t>
            </a:r>
            <a:r>
              <a:rPr lang="en-US" altLang="zh-CN" dirty="0"/>
              <a:t>310</a:t>
            </a:r>
            <a:r>
              <a:rPr lang="zh-CN" altLang="en-US" dirty="0"/>
              <a:t> 处理器逻辑架构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AF56B2C-5E84-823C-55D0-1DBE1B3DE4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01797" y="1360170"/>
            <a:ext cx="2685311" cy="4994910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DVPP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数字视觉预处理子系统，完成图像视频编解码。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用于将从网络或终端设备获得 </a:t>
            </a:r>
            <a:r>
              <a:rPr lang="en-US" altLang="zh-CN" sz="1800" dirty="0"/>
              <a:t>Image</a:t>
            </a:r>
            <a:r>
              <a:rPr lang="zh-CN" altLang="en-US" sz="1800" dirty="0"/>
              <a:t> </a:t>
            </a:r>
            <a:r>
              <a:rPr lang="en-US" altLang="zh-CN" sz="1800" dirty="0"/>
              <a:t>Pipeline</a:t>
            </a:r>
            <a:r>
              <a:rPr lang="zh-CN" altLang="en-US" sz="1800" dirty="0"/>
              <a:t> </a:t>
            </a:r>
            <a:r>
              <a:rPr lang="en-US" altLang="zh-CN" sz="1800" dirty="0"/>
              <a:t>Buffer</a:t>
            </a:r>
            <a:r>
              <a:rPr lang="zh-CN" altLang="en-US" sz="1800" dirty="0"/>
              <a:t>，进行预处理以实现格式和精度转换等要求，之后提供给 </a:t>
            </a:r>
            <a:r>
              <a:rPr lang="en-US" altLang="zh-CN" sz="1800" dirty="0"/>
              <a:t>AI</a:t>
            </a:r>
            <a:r>
              <a:rPr lang="zh-CN" altLang="en-US" sz="1800" dirty="0"/>
              <a:t> 计算引擎。</a:t>
            </a:r>
            <a:endParaRPr lang="en-US" altLang="zh-CN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6EC84CF-F994-A866-8FDB-51A3B04B26D0}"/>
              </a:ext>
            </a:extLst>
          </p:cNvPr>
          <p:cNvGrpSpPr/>
          <p:nvPr/>
        </p:nvGrpSpPr>
        <p:grpSpPr>
          <a:xfrm>
            <a:off x="623635" y="1620170"/>
            <a:ext cx="8278162" cy="4474909"/>
            <a:chOff x="1959300" y="1880171"/>
            <a:chExt cx="8278162" cy="4474909"/>
          </a:xfrm>
        </p:grpSpPr>
        <p:pic>
          <p:nvPicPr>
            <p:cNvPr id="10" name="内容占位符 6">
              <a:extLst>
                <a:ext uri="{FF2B5EF4-FFF2-40B4-BE49-F238E27FC236}">
                  <a16:creationId xmlns:a16="http://schemas.microsoft.com/office/drawing/2014/main" id="{EE043A68-9BA6-E321-8BEE-7A9D3CA9C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9300" y="1880171"/>
              <a:ext cx="8278162" cy="4474909"/>
            </a:xfrm>
            <a:prstGeom prst="rect">
              <a:avLst/>
            </a:prstGeom>
            <a:noFill/>
          </p:spPr>
        </p:pic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63EBA44C-B813-612D-DDA1-034916BD0EE9}"/>
                </a:ext>
              </a:extLst>
            </p:cNvPr>
            <p:cNvSpPr/>
            <p:nvPr/>
          </p:nvSpPr>
          <p:spPr>
            <a:xfrm>
              <a:off x="7175764" y="4417888"/>
              <a:ext cx="868902" cy="883578"/>
            </a:xfrm>
            <a:prstGeom prst="roundRect">
              <a:avLst>
                <a:gd name="adj" fmla="val 10586"/>
              </a:avLst>
            </a:prstGeom>
            <a:solidFill>
              <a:srgbClr val="C00000">
                <a:alpha val="9804"/>
              </a:srgbClr>
            </a:solidFill>
            <a:ln w="38100">
              <a:solidFill>
                <a:srgbClr val="C00000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743200"/>
                        <a:gd name="connsiteY0" fmla="*/ 0 h 1520575"/>
                        <a:gd name="connsiteX1" fmla="*/ 658368 w 2743200"/>
                        <a:gd name="connsiteY1" fmla="*/ 0 h 1520575"/>
                        <a:gd name="connsiteX2" fmla="*/ 1261872 w 2743200"/>
                        <a:gd name="connsiteY2" fmla="*/ 0 h 1520575"/>
                        <a:gd name="connsiteX3" fmla="*/ 2002536 w 2743200"/>
                        <a:gd name="connsiteY3" fmla="*/ 0 h 1520575"/>
                        <a:gd name="connsiteX4" fmla="*/ 2743200 w 2743200"/>
                        <a:gd name="connsiteY4" fmla="*/ 0 h 1520575"/>
                        <a:gd name="connsiteX5" fmla="*/ 2743200 w 2743200"/>
                        <a:gd name="connsiteY5" fmla="*/ 491653 h 1520575"/>
                        <a:gd name="connsiteX6" fmla="*/ 2743200 w 2743200"/>
                        <a:gd name="connsiteY6" fmla="*/ 968099 h 1520575"/>
                        <a:gd name="connsiteX7" fmla="*/ 2743200 w 2743200"/>
                        <a:gd name="connsiteY7" fmla="*/ 1520575 h 1520575"/>
                        <a:gd name="connsiteX8" fmla="*/ 2057400 w 2743200"/>
                        <a:gd name="connsiteY8" fmla="*/ 1520575 h 1520575"/>
                        <a:gd name="connsiteX9" fmla="*/ 1453896 w 2743200"/>
                        <a:gd name="connsiteY9" fmla="*/ 1520575 h 1520575"/>
                        <a:gd name="connsiteX10" fmla="*/ 768096 w 2743200"/>
                        <a:gd name="connsiteY10" fmla="*/ 1520575 h 1520575"/>
                        <a:gd name="connsiteX11" fmla="*/ 0 w 2743200"/>
                        <a:gd name="connsiteY11" fmla="*/ 1520575 h 1520575"/>
                        <a:gd name="connsiteX12" fmla="*/ 0 w 2743200"/>
                        <a:gd name="connsiteY12" fmla="*/ 1028922 h 1520575"/>
                        <a:gd name="connsiteX13" fmla="*/ 0 w 2743200"/>
                        <a:gd name="connsiteY13" fmla="*/ 537270 h 1520575"/>
                        <a:gd name="connsiteX14" fmla="*/ 0 w 2743200"/>
                        <a:gd name="connsiteY14" fmla="*/ 0 h 1520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43200" h="1520575" extrusionOk="0">
                          <a:moveTo>
                            <a:pt x="0" y="0"/>
                          </a:moveTo>
                          <a:cubicBezTo>
                            <a:pt x="200805" y="10067"/>
                            <a:pt x="464296" y="-10669"/>
                            <a:pt x="658368" y="0"/>
                          </a:cubicBezTo>
                          <a:cubicBezTo>
                            <a:pt x="852440" y="10669"/>
                            <a:pt x="1001819" y="-17937"/>
                            <a:pt x="1261872" y="0"/>
                          </a:cubicBezTo>
                          <a:cubicBezTo>
                            <a:pt x="1521925" y="17937"/>
                            <a:pt x="1832626" y="15877"/>
                            <a:pt x="2002536" y="0"/>
                          </a:cubicBezTo>
                          <a:cubicBezTo>
                            <a:pt x="2172446" y="-15877"/>
                            <a:pt x="2420377" y="-12782"/>
                            <a:pt x="2743200" y="0"/>
                          </a:cubicBezTo>
                          <a:cubicBezTo>
                            <a:pt x="2757121" y="207315"/>
                            <a:pt x="2718997" y="374339"/>
                            <a:pt x="2743200" y="491653"/>
                          </a:cubicBezTo>
                          <a:cubicBezTo>
                            <a:pt x="2767403" y="608967"/>
                            <a:pt x="2757939" y="763894"/>
                            <a:pt x="2743200" y="968099"/>
                          </a:cubicBezTo>
                          <a:cubicBezTo>
                            <a:pt x="2728461" y="1172304"/>
                            <a:pt x="2762878" y="1346756"/>
                            <a:pt x="2743200" y="1520575"/>
                          </a:cubicBezTo>
                          <a:cubicBezTo>
                            <a:pt x="2597301" y="1510880"/>
                            <a:pt x="2251828" y="1519846"/>
                            <a:pt x="2057400" y="1520575"/>
                          </a:cubicBezTo>
                          <a:cubicBezTo>
                            <a:pt x="1862972" y="1521304"/>
                            <a:pt x="1576318" y="1505000"/>
                            <a:pt x="1453896" y="1520575"/>
                          </a:cubicBezTo>
                          <a:cubicBezTo>
                            <a:pt x="1331474" y="1536150"/>
                            <a:pt x="1038989" y="1526867"/>
                            <a:pt x="768096" y="1520575"/>
                          </a:cubicBezTo>
                          <a:cubicBezTo>
                            <a:pt x="497203" y="1514283"/>
                            <a:pt x="334385" y="1515903"/>
                            <a:pt x="0" y="1520575"/>
                          </a:cubicBezTo>
                          <a:cubicBezTo>
                            <a:pt x="5244" y="1422099"/>
                            <a:pt x="12008" y="1141590"/>
                            <a:pt x="0" y="1028922"/>
                          </a:cubicBezTo>
                          <a:cubicBezTo>
                            <a:pt x="-12008" y="916254"/>
                            <a:pt x="-24216" y="637932"/>
                            <a:pt x="0" y="537270"/>
                          </a:cubicBezTo>
                          <a:cubicBezTo>
                            <a:pt x="24216" y="436608"/>
                            <a:pt x="12044" y="23718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640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64ACB5-EDAC-B049-40A7-BACC16A7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Ascend</a:t>
            </a:r>
            <a:r>
              <a:rPr lang="zh-CN" altLang="en-US" dirty="0"/>
              <a:t> </a:t>
            </a:r>
            <a:r>
              <a:rPr lang="en-US" altLang="zh-CN" dirty="0"/>
              <a:t>310</a:t>
            </a:r>
            <a:r>
              <a:rPr lang="zh-CN" altLang="en-US" dirty="0"/>
              <a:t> 处理器逻辑架构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AF56B2C-5E84-823C-55D0-1DBE1B3DE4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79613" y="1360170"/>
            <a:ext cx="2607495" cy="4994910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/>
              <a:t>对外接口：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zh-CN" dirty="0"/>
              <a:t>支持</a:t>
            </a:r>
            <a:r>
              <a:rPr lang="zh-CN" altLang="en-US" dirty="0"/>
              <a:t> </a:t>
            </a:r>
            <a:r>
              <a:rPr lang="en-US" altLang="zh-CN" dirty="0"/>
              <a:t>PCIE3.0</a:t>
            </a:r>
            <a:r>
              <a:rPr lang="zh-CN" altLang="en-US" dirty="0"/>
              <a:t>、</a:t>
            </a:r>
            <a:r>
              <a:rPr lang="en-US" altLang="zh-CN" dirty="0"/>
              <a:t>RGMII</a:t>
            </a:r>
            <a:r>
              <a:rPr lang="zh-CN" altLang="en-US" dirty="0"/>
              <a:t>、</a:t>
            </a:r>
            <a:r>
              <a:rPr lang="en-US" altLang="zh-CN" dirty="0"/>
              <a:t>USB3.0</a:t>
            </a:r>
            <a:r>
              <a:rPr lang="zh-CN" altLang="en-US" dirty="0"/>
              <a:t> 等高速</a:t>
            </a:r>
            <a:r>
              <a:rPr lang="zh-CN" altLang="zh-CN" dirty="0"/>
              <a:t>接口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以及</a:t>
            </a:r>
            <a:r>
              <a:rPr lang="en-US" altLang="zh-CN" dirty="0"/>
              <a:t>GPIO</a:t>
            </a:r>
            <a:r>
              <a:rPr lang="zh-CN" altLang="en-US" dirty="0"/>
              <a:t>、</a:t>
            </a:r>
            <a:r>
              <a:rPr lang="en-US" altLang="zh-CN" dirty="0"/>
              <a:t>UART</a:t>
            </a:r>
            <a:r>
              <a:rPr lang="zh-CN" altLang="en-US" dirty="0"/>
              <a:t>、</a:t>
            </a:r>
            <a:r>
              <a:rPr lang="en-US" altLang="zh-CN" dirty="0"/>
              <a:t>I2C</a:t>
            </a:r>
            <a:r>
              <a:rPr lang="zh-CN" altLang="en-US" dirty="0"/>
              <a:t>、</a:t>
            </a:r>
            <a:r>
              <a:rPr lang="en-US" altLang="zh-CN" dirty="0"/>
              <a:t>SPI</a:t>
            </a:r>
            <a:r>
              <a:rPr lang="zh-CN" altLang="en-US" dirty="0"/>
              <a:t>等低速接口。</a:t>
            </a:r>
            <a:endParaRPr lang="en-US" altLang="zh-CN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AF340B6-6176-9749-B702-12FD1F55750B}"/>
              </a:ext>
            </a:extLst>
          </p:cNvPr>
          <p:cNvGrpSpPr/>
          <p:nvPr/>
        </p:nvGrpSpPr>
        <p:grpSpPr>
          <a:xfrm>
            <a:off x="623635" y="1620170"/>
            <a:ext cx="8278162" cy="4474909"/>
            <a:chOff x="1959300" y="1880171"/>
            <a:chExt cx="8278162" cy="4474909"/>
          </a:xfrm>
        </p:grpSpPr>
        <p:pic>
          <p:nvPicPr>
            <p:cNvPr id="10" name="内容占位符 6">
              <a:extLst>
                <a:ext uri="{FF2B5EF4-FFF2-40B4-BE49-F238E27FC236}">
                  <a16:creationId xmlns:a16="http://schemas.microsoft.com/office/drawing/2014/main" id="{EE043A68-9BA6-E321-8BEE-7A9D3CA9C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9300" y="1880171"/>
              <a:ext cx="8278162" cy="4474909"/>
            </a:xfrm>
            <a:prstGeom prst="rect">
              <a:avLst/>
            </a:prstGeom>
            <a:noFill/>
          </p:spPr>
        </p:pic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63EBA44C-B813-612D-DDA1-034916BD0EE9}"/>
                </a:ext>
              </a:extLst>
            </p:cNvPr>
            <p:cNvSpPr/>
            <p:nvPr/>
          </p:nvSpPr>
          <p:spPr>
            <a:xfrm>
              <a:off x="7442892" y="2702103"/>
              <a:ext cx="2225090" cy="1415522"/>
            </a:xfrm>
            <a:prstGeom prst="roundRect">
              <a:avLst>
                <a:gd name="adj" fmla="val 10586"/>
              </a:avLst>
            </a:prstGeom>
            <a:solidFill>
              <a:srgbClr val="C00000">
                <a:alpha val="9804"/>
              </a:srgbClr>
            </a:solidFill>
            <a:ln w="38100">
              <a:solidFill>
                <a:srgbClr val="C00000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743200"/>
                        <a:gd name="connsiteY0" fmla="*/ 0 h 1520575"/>
                        <a:gd name="connsiteX1" fmla="*/ 658368 w 2743200"/>
                        <a:gd name="connsiteY1" fmla="*/ 0 h 1520575"/>
                        <a:gd name="connsiteX2" fmla="*/ 1261872 w 2743200"/>
                        <a:gd name="connsiteY2" fmla="*/ 0 h 1520575"/>
                        <a:gd name="connsiteX3" fmla="*/ 2002536 w 2743200"/>
                        <a:gd name="connsiteY3" fmla="*/ 0 h 1520575"/>
                        <a:gd name="connsiteX4" fmla="*/ 2743200 w 2743200"/>
                        <a:gd name="connsiteY4" fmla="*/ 0 h 1520575"/>
                        <a:gd name="connsiteX5" fmla="*/ 2743200 w 2743200"/>
                        <a:gd name="connsiteY5" fmla="*/ 491653 h 1520575"/>
                        <a:gd name="connsiteX6" fmla="*/ 2743200 w 2743200"/>
                        <a:gd name="connsiteY6" fmla="*/ 968099 h 1520575"/>
                        <a:gd name="connsiteX7" fmla="*/ 2743200 w 2743200"/>
                        <a:gd name="connsiteY7" fmla="*/ 1520575 h 1520575"/>
                        <a:gd name="connsiteX8" fmla="*/ 2057400 w 2743200"/>
                        <a:gd name="connsiteY8" fmla="*/ 1520575 h 1520575"/>
                        <a:gd name="connsiteX9" fmla="*/ 1453896 w 2743200"/>
                        <a:gd name="connsiteY9" fmla="*/ 1520575 h 1520575"/>
                        <a:gd name="connsiteX10" fmla="*/ 768096 w 2743200"/>
                        <a:gd name="connsiteY10" fmla="*/ 1520575 h 1520575"/>
                        <a:gd name="connsiteX11" fmla="*/ 0 w 2743200"/>
                        <a:gd name="connsiteY11" fmla="*/ 1520575 h 1520575"/>
                        <a:gd name="connsiteX12" fmla="*/ 0 w 2743200"/>
                        <a:gd name="connsiteY12" fmla="*/ 1028922 h 1520575"/>
                        <a:gd name="connsiteX13" fmla="*/ 0 w 2743200"/>
                        <a:gd name="connsiteY13" fmla="*/ 537270 h 1520575"/>
                        <a:gd name="connsiteX14" fmla="*/ 0 w 2743200"/>
                        <a:gd name="connsiteY14" fmla="*/ 0 h 15205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43200" h="1520575" extrusionOk="0">
                          <a:moveTo>
                            <a:pt x="0" y="0"/>
                          </a:moveTo>
                          <a:cubicBezTo>
                            <a:pt x="200805" y="10067"/>
                            <a:pt x="464296" y="-10669"/>
                            <a:pt x="658368" y="0"/>
                          </a:cubicBezTo>
                          <a:cubicBezTo>
                            <a:pt x="852440" y="10669"/>
                            <a:pt x="1001819" y="-17937"/>
                            <a:pt x="1261872" y="0"/>
                          </a:cubicBezTo>
                          <a:cubicBezTo>
                            <a:pt x="1521925" y="17937"/>
                            <a:pt x="1832626" y="15877"/>
                            <a:pt x="2002536" y="0"/>
                          </a:cubicBezTo>
                          <a:cubicBezTo>
                            <a:pt x="2172446" y="-15877"/>
                            <a:pt x="2420377" y="-12782"/>
                            <a:pt x="2743200" y="0"/>
                          </a:cubicBezTo>
                          <a:cubicBezTo>
                            <a:pt x="2757121" y="207315"/>
                            <a:pt x="2718997" y="374339"/>
                            <a:pt x="2743200" y="491653"/>
                          </a:cubicBezTo>
                          <a:cubicBezTo>
                            <a:pt x="2767403" y="608967"/>
                            <a:pt x="2757939" y="763894"/>
                            <a:pt x="2743200" y="968099"/>
                          </a:cubicBezTo>
                          <a:cubicBezTo>
                            <a:pt x="2728461" y="1172304"/>
                            <a:pt x="2762878" y="1346756"/>
                            <a:pt x="2743200" y="1520575"/>
                          </a:cubicBezTo>
                          <a:cubicBezTo>
                            <a:pt x="2597301" y="1510880"/>
                            <a:pt x="2251828" y="1519846"/>
                            <a:pt x="2057400" y="1520575"/>
                          </a:cubicBezTo>
                          <a:cubicBezTo>
                            <a:pt x="1862972" y="1521304"/>
                            <a:pt x="1576318" y="1505000"/>
                            <a:pt x="1453896" y="1520575"/>
                          </a:cubicBezTo>
                          <a:cubicBezTo>
                            <a:pt x="1331474" y="1536150"/>
                            <a:pt x="1038989" y="1526867"/>
                            <a:pt x="768096" y="1520575"/>
                          </a:cubicBezTo>
                          <a:cubicBezTo>
                            <a:pt x="497203" y="1514283"/>
                            <a:pt x="334385" y="1515903"/>
                            <a:pt x="0" y="1520575"/>
                          </a:cubicBezTo>
                          <a:cubicBezTo>
                            <a:pt x="5244" y="1422099"/>
                            <a:pt x="12008" y="1141590"/>
                            <a:pt x="0" y="1028922"/>
                          </a:cubicBezTo>
                          <a:cubicBezTo>
                            <a:pt x="-12008" y="916254"/>
                            <a:pt x="-24216" y="637932"/>
                            <a:pt x="0" y="537270"/>
                          </a:cubicBezTo>
                          <a:cubicBezTo>
                            <a:pt x="24216" y="436608"/>
                            <a:pt x="12044" y="23718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9094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371C6D-6BC5-0CA6-E3B9-380D768DD6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1.2</a:t>
            </a:r>
          </a:p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910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9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SOC </a:t>
            </a:r>
            <a:r>
              <a:rPr lang="zh-CN" altLang="en-US" sz="9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架构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99574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5">
            <a:extLst>
              <a:ext uri="{FF2B5EF4-FFF2-40B4-BE49-F238E27FC236}">
                <a16:creationId xmlns:a16="http://schemas.microsoft.com/office/drawing/2014/main" id="{DCB465F1-F764-C5C7-F092-661619F65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53" y="1722585"/>
            <a:ext cx="9378220" cy="4109730"/>
          </a:xfrm>
          <a:prstGeom prst="rect">
            <a:avLst/>
          </a:prstGeom>
          <a:noFill/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38D7458-8D43-B371-5A73-37AF29058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Ascend</a:t>
            </a:r>
            <a:r>
              <a:rPr lang="zh-CN" altLang="en-US" dirty="0"/>
              <a:t> </a:t>
            </a:r>
            <a:r>
              <a:rPr lang="en-US" altLang="zh-CN" dirty="0"/>
              <a:t>910</a:t>
            </a:r>
            <a:r>
              <a:rPr lang="zh-CN" altLang="en-US" dirty="0"/>
              <a:t> 处理器逻辑架构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3159DB2-DB5D-1B98-F956-100F4A1A7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63873" y="2140713"/>
            <a:ext cx="2102778" cy="3273475"/>
          </a:xfrm>
          <a:solidFill>
            <a:srgbClr val="FFFFFF">
              <a:alpha val="50196"/>
            </a:srgbClr>
          </a:solidFill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>
                <a:solidFill>
                  <a:srgbClr val="1D1D1A"/>
                </a:solidFill>
                <a:latin typeface="微软雅黑" panose="020B0503020204020204" pitchFamily="34" charset="-122"/>
              </a:rPr>
              <a:t>主要组成：</a:t>
            </a:r>
            <a:endParaRPr lang="en-US" altLang="zh-CN" sz="2000" b="1" dirty="0">
              <a:solidFill>
                <a:srgbClr val="1D1D1A"/>
              </a:solidFill>
              <a:latin typeface="微软雅黑" panose="020B0503020204020204" pitchFamily="34" charset="-122"/>
            </a:endParaRPr>
          </a:p>
          <a:p>
            <a:pPr marL="408440" lvl="1" indent="-1714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D1D1A"/>
                </a:solidFill>
              </a:rPr>
              <a:t>AI Core</a:t>
            </a:r>
          </a:p>
          <a:p>
            <a:pPr marL="408440" lvl="1" indent="-1714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D1D1A"/>
                </a:solidFill>
              </a:rPr>
              <a:t>ARM</a:t>
            </a:r>
            <a:r>
              <a:rPr lang="zh-CN" altLang="en-US" sz="1600" dirty="0">
                <a:solidFill>
                  <a:srgbClr val="1D1D1A"/>
                </a:solidFill>
              </a:rPr>
              <a:t> </a:t>
            </a:r>
            <a:r>
              <a:rPr lang="en-US" altLang="zh-CN" sz="1600" dirty="0">
                <a:solidFill>
                  <a:srgbClr val="1D1D1A"/>
                </a:solidFill>
              </a:rPr>
              <a:t>CPU</a:t>
            </a:r>
          </a:p>
          <a:p>
            <a:pPr marL="408440" lvl="1" indent="-1714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D1D1A"/>
                </a:solidFill>
              </a:rPr>
              <a:t>DVPP</a:t>
            </a:r>
          </a:p>
          <a:p>
            <a:pPr marL="408440" lvl="1" indent="-1714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1D1D1A"/>
                </a:solidFill>
              </a:rPr>
              <a:t>Cache/Buffer</a:t>
            </a:r>
          </a:p>
          <a:p>
            <a:pPr marL="408440" lvl="1" indent="-1714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D1D1A"/>
                </a:solidFill>
              </a:rPr>
              <a:t>低速外设接口</a:t>
            </a:r>
            <a:endParaRPr lang="en-US" altLang="zh-CN" sz="1600" dirty="0">
              <a:solidFill>
                <a:srgbClr val="1D1D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900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5">
            <a:extLst>
              <a:ext uri="{FF2B5EF4-FFF2-40B4-BE49-F238E27FC236}">
                <a16:creationId xmlns:a16="http://schemas.microsoft.com/office/drawing/2014/main" id="{DCB465F1-F764-C5C7-F092-661619F65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53" y="1722585"/>
            <a:ext cx="9378220" cy="4109730"/>
          </a:xfrm>
          <a:prstGeom prst="rect">
            <a:avLst/>
          </a:prstGeom>
          <a:noFill/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38D7458-8D43-B371-5A73-37AF29058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Ascend</a:t>
            </a:r>
            <a:r>
              <a:rPr lang="zh-CN" altLang="en-US" dirty="0"/>
              <a:t> </a:t>
            </a:r>
            <a:r>
              <a:rPr lang="en-US" altLang="zh-CN" dirty="0"/>
              <a:t>910</a:t>
            </a:r>
            <a:r>
              <a:rPr lang="zh-CN" altLang="en-US" dirty="0"/>
              <a:t> 处理器逻辑架构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3159DB2-DB5D-1B98-F956-100F4A1A7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1258" y="2140713"/>
            <a:ext cx="2825393" cy="3273475"/>
          </a:xfrm>
          <a:solidFill>
            <a:srgbClr val="FFFFFF">
              <a:alpha val="50196"/>
            </a:srgbClr>
          </a:solidFill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AI Core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计算核心，负责执行矩阵 </a:t>
            </a:r>
            <a:r>
              <a:rPr lang="en-US" altLang="zh-CN" sz="1800" dirty="0"/>
              <a:t>Cube</a:t>
            </a:r>
            <a:r>
              <a:rPr lang="zh-CN" altLang="en-US" sz="1800" dirty="0"/>
              <a:t>、向量 </a:t>
            </a:r>
            <a:r>
              <a:rPr lang="en-US" altLang="zh-CN" sz="1800" dirty="0"/>
              <a:t>Vector</a:t>
            </a:r>
            <a:r>
              <a:rPr lang="zh-CN" altLang="en-US" sz="1800" dirty="0"/>
              <a:t> 计算密集型任务；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图例 </a:t>
            </a:r>
            <a:r>
              <a:rPr lang="en-US" altLang="zh-CN" sz="1800" dirty="0"/>
              <a:t>Ascend 910</a:t>
            </a:r>
            <a:r>
              <a:rPr lang="zh-CN" altLang="en-US" sz="1800" dirty="0"/>
              <a:t> 集成了</a:t>
            </a:r>
            <a:r>
              <a:rPr lang="en-US" altLang="zh-CN" sz="1800" dirty="0"/>
              <a:t>32</a:t>
            </a:r>
            <a:r>
              <a:rPr lang="zh-CN" altLang="en-US" sz="1800" dirty="0"/>
              <a:t> 个 </a:t>
            </a:r>
            <a:r>
              <a:rPr lang="en-US" altLang="zh-CN" sz="1800" dirty="0"/>
              <a:t>AI Core</a:t>
            </a:r>
            <a:r>
              <a:rPr lang="zh-CN" altLang="en-US" sz="1800" dirty="0"/>
              <a:t>。</a:t>
            </a:r>
            <a:endParaRPr lang="en-US" altLang="zh-CN" sz="1800"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E733A248-D0B9-B3CB-1EC7-E68CB2034AA3}"/>
              </a:ext>
            </a:extLst>
          </p:cNvPr>
          <p:cNvSpPr/>
          <p:nvPr/>
        </p:nvSpPr>
        <p:spPr>
          <a:xfrm>
            <a:off x="3801372" y="2109891"/>
            <a:ext cx="2404219" cy="1288287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CFE57093-8547-A5DF-A00E-118952C1FCEC}"/>
              </a:ext>
            </a:extLst>
          </p:cNvPr>
          <p:cNvSpPr/>
          <p:nvPr/>
        </p:nvSpPr>
        <p:spPr>
          <a:xfrm>
            <a:off x="3801371" y="4125901"/>
            <a:ext cx="2404219" cy="1288287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6330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5">
            <a:extLst>
              <a:ext uri="{FF2B5EF4-FFF2-40B4-BE49-F238E27FC236}">
                <a16:creationId xmlns:a16="http://schemas.microsoft.com/office/drawing/2014/main" id="{DCB465F1-F764-C5C7-F092-661619F65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53" y="1722585"/>
            <a:ext cx="9378220" cy="4109730"/>
          </a:xfrm>
          <a:prstGeom prst="rect">
            <a:avLst/>
          </a:prstGeom>
          <a:noFill/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38D7458-8D43-B371-5A73-37AF29058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Ascend</a:t>
            </a:r>
            <a:r>
              <a:rPr lang="zh-CN" altLang="en-US" dirty="0"/>
              <a:t> </a:t>
            </a:r>
            <a:r>
              <a:rPr lang="en-US" altLang="zh-CN" dirty="0"/>
              <a:t>910</a:t>
            </a:r>
            <a:r>
              <a:rPr lang="zh-CN" altLang="en-US" dirty="0"/>
              <a:t> 处理器逻辑架构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3159DB2-DB5D-1B98-F956-100F4A1A7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1258" y="1147603"/>
            <a:ext cx="2825393" cy="5047713"/>
          </a:xfrm>
          <a:solidFill>
            <a:srgbClr val="FFFFFF">
              <a:alpha val="50196"/>
            </a:srgbClr>
          </a:solidFill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zh-CN" b="1" dirty="0"/>
              <a:t>CPU</a:t>
            </a:r>
            <a:r>
              <a:rPr lang="zh-CN" altLang="en-US" b="1" dirty="0"/>
              <a:t> 子系统：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TaishanV110 Core</a:t>
            </a:r>
            <a:r>
              <a:rPr lang="zh-CN" altLang="en-US" sz="1800" dirty="0"/>
              <a:t>（</a:t>
            </a:r>
            <a:r>
              <a:rPr lang="en-US" altLang="zh-CN" sz="1800" dirty="0"/>
              <a:t>4</a:t>
            </a:r>
            <a:r>
              <a:rPr lang="zh-CN" altLang="en-US" sz="1800" dirty="0"/>
              <a:t>个</a:t>
            </a:r>
            <a:r>
              <a:rPr lang="en-US" altLang="zh-CN" sz="1800" dirty="0"/>
              <a:t>Core</a:t>
            </a:r>
            <a:r>
              <a:rPr lang="zh-CN" altLang="en-US" sz="1800" dirty="0"/>
              <a:t>构成一个</a:t>
            </a:r>
            <a:r>
              <a:rPr lang="en-US" altLang="zh-CN" sz="1800" dirty="0"/>
              <a:t>Cluster</a:t>
            </a:r>
            <a:r>
              <a:rPr lang="zh-CN" altLang="en-US" sz="1800" dirty="0"/>
              <a:t>）；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 err="1"/>
              <a:t>Taishan</a:t>
            </a:r>
            <a:r>
              <a:rPr lang="en-US" altLang="zh-CN" sz="1800" dirty="0"/>
              <a:t> Core</a:t>
            </a:r>
            <a:r>
              <a:rPr lang="zh-CN" altLang="en-US" sz="1800" dirty="0"/>
              <a:t> 一部分为 </a:t>
            </a:r>
            <a:r>
              <a:rPr lang="en-US" altLang="zh-CN" sz="1800" dirty="0"/>
              <a:t>AI CPU</a:t>
            </a:r>
            <a:r>
              <a:rPr lang="zh-CN" altLang="en-US" sz="1800" dirty="0"/>
              <a:t>，承担部分 </a:t>
            </a:r>
            <a:r>
              <a:rPr lang="en-US" altLang="zh-CN" sz="1800" dirty="0"/>
              <a:t>AI</a:t>
            </a:r>
            <a:r>
              <a:rPr lang="zh-CN" altLang="en-US" sz="1800" dirty="0"/>
              <a:t> 计算；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一部分部署为 </a:t>
            </a:r>
            <a:r>
              <a:rPr lang="en-US" altLang="zh-CN" sz="1800" dirty="0"/>
              <a:t>Ctrl CPU</a:t>
            </a:r>
            <a:r>
              <a:rPr lang="zh-CN" altLang="en-US" sz="1800" dirty="0"/>
              <a:t>，负责 </a:t>
            </a:r>
            <a:r>
              <a:rPr lang="en-US" altLang="zh-CN" sz="1800" dirty="0"/>
              <a:t>SoC</a:t>
            </a:r>
            <a:r>
              <a:rPr lang="zh-CN" altLang="en-US" sz="1800" dirty="0"/>
              <a:t> 控制功能；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两类</a:t>
            </a:r>
            <a:r>
              <a:rPr lang="en-US" altLang="zh-CN" sz="1800" dirty="0"/>
              <a:t>CPU</a:t>
            </a:r>
            <a:r>
              <a:rPr lang="zh-CN" altLang="en-US" sz="1800" dirty="0"/>
              <a:t>占用核数由软件分配。</a:t>
            </a:r>
            <a:endParaRPr lang="en-US" altLang="zh-CN" sz="1800"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E733A248-D0B9-B3CB-1EC7-E68CB2034AA3}"/>
              </a:ext>
            </a:extLst>
          </p:cNvPr>
          <p:cNvSpPr/>
          <p:nvPr/>
        </p:nvSpPr>
        <p:spPr>
          <a:xfrm>
            <a:off x="1746541" y="2517169"/>
            <a:ext cx="893918" cy="881009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4038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About</a:t>
            </a:r>
            <a:endParaRPr lang="zh-CN" altLang="en-US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昇腾 </a:t>
            </a:r>
            <a:r>
              <a:rPr lang="en-US" altLang="zh-CN" sz="28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SOC </a:t>
            </a:r>
            <a:r>
              <a:rPr lang="zh-CN" altLang="en-US" sz="28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架构：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昇腾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310 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芯片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–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昇腾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910 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芯片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>
              <a:lnSpc>
                <a:spcPct val="130000"/>
              </a:lnSpc>
            </a:pPr>
            <a:r>
              <a:rPr lang="en-US" altLang="zh-CN" sz="28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AICore</a:t>
            </a:r>
            <a:r>
              <a:rPr lang="zh-CN" altLang="en-US" sz="28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的灵魂：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达芬奇架构内部细节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>
              <a:lnSpc>
                <a:spcPct val="130000"/>
              </a:lnSpc>
            </a:pPr>
            <a:r>
              <a:rPr lang="en-US" altLang="zh-CN" sz="28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AICore</a:t>
            </a:r>
            <a:r>
              <a:rPr lang="zh-CN" altLang="en-US" sz="28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计算模式：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Vector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和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Cube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计算方法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服务器爆炸图：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从芯片到服务器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5">
            <a:extLst>
              <a:ext uri="{FF2B5EF4-FFF2-40B4-BE49-F238E27FC236}">
                <a16:creationId xmlns:a16="http://schemas.microsoft.com/office/drawing/2014/main" id="{DCB465F1-F764-C5C7-F092-661619F65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53" y="1722585"/>
            <a:ext cx="9378220" cy="4109730"/>
          </a:xfrm>
          <a:prstGeom prst="rect">
            <a:avLst/>
          </a:prstGeom>
          <a:noFill/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38D7458-8D43-B371-5A73-37AF29058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Ascend</a:t>
            </a:r>
            <a:r>
              <a:rPr lang="zh-CN" altLang="en-US" dirty="0"/>
              <a:t> </a:t>
            </a:r>
            <a:r>
              <a:rPr lang="en-US" altLang="zh-CN" dirty="0"/>
              <a:t>910</a:t>
            </a:r>
            <a:r>
              <a:rPr lang="zh-CN" altLang="en-US" dirty="0"/>
              <a:t> 处理器逻辑架构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3159DB2-DB5D-1B98-F956-100F4A1A7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12486" y="1147603"/>
            <a:ext cx="3154166" cy="5047713"/>
          </a:xfrm>
          <a:solidFill>
            <a:srgbClr val="FFFFFF">
              <a:alpha val="50196"/>
            </a:srgbClr>
          </a:solidFill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TS CPU (Task Scheduler)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：</a:t>
            </a:r>
            <a:endParaRPr lang="en-US" altLang="zh-CN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/>
              <a:t>4</a:t>
            </a:r>
            <a:r>
              <a:rPr lang="zh-CN" altLang="en-US" sz="1800" dirty="0"/>
              <a:t> 核 </a:t>
            </a:r>
            <a:r>
              <a:rPr lang="en-US" altLang="zh-CN" sz="1800" dirty="0"/>
              <a:t>A55 Cluster</a:t>
            </a:r>
            <a:r>
              <a:rPr lang="zh-CN" altLang="en-US" sz="1800" dirty="0"/>
              <a:t>（</a:t>
            </a:r>
            <a:r>
              <a:rPr lang="en-US" altLang="zh-CN" sz="1800" dirty="0"/>
              <a:t>ARMv8 64</a:t>
            </a:r>
            <a:r>
              <a:rPr lang="zh-CN" altLang="en-US" sz="1800" dirty="0"/>
              <a:t>位架构），负责任务调度，把算子任务切分之后，通过硬件调度器（</a:t>
            </a:r>
            <a:r>
              <a:rPr lang="en-US" altLang="zh-CN" sz="1800" dirty="0"/>
              <a:t>HWTS</a:t>
            </a:r>
            <a:r>
              <a:rPr lang="zh-CN" altLang="en-US" sz="1800" dirty="0"/>
              <a:t>），分发给 </a:t>
            </a:r>
            <a:r>
              <a:rPr lang="en-US" altLang="zh-CN" sz="1800" dirty="0"/>
              <a:t>AI Core</a:t>
            </a:r>
            <a:r>
              <a:rPr lang="zh-CN" altLang="en-US" sz="1800" dirty="0"/>
              <a:t> 或 </a:t>
            </a:r>
            <a:r>
              <a:rPr lang="en-US" altLang="zh-CN" sz="1800" dirty="0"/>
              <a:t>AI CPU</a:t>
            </a:r>
            <a:r>
              <a:rPr lang="zh-CN" altLang="en-US" sz="1800" dirty="0"/>
              <a:t> 执行计算。</a:t>
            </a:r>
            <a:endParaRPr lang="en-US" altLang="zh-CN" sz="1800"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E733A248-D0B9-B3CB-1EC7-E68CB2034AA3}"/>
              </a:ext>
            </a:extLst>
          </p:cNvPr>
          <p:cNvSpPr/>
          <p:nvPr/>
        </p:nvSpPr>
        <p:spPr>
          <a:xfrm>
            <a:off x="2590359" y="3357493"/>
            <a:ext cx="728194" cy="824089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9834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5">
            <a:extLst>
              <a:ext uri="{FF2B5EF4-FFF2-40B4-BE49-F238E27FC236}">
                <a16:creationId xmlns:a16="http://schemas.microsoft.com/office/drawing/2014/main" id="{DCB465F1-F764-C5C7-F092-661619F65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53" y="1722585"/>
            <a:ext cx="9378220" cy="4109730"/>
          </a:xfrm>
          <a:prstGeom prst="rect">
            <a:avLst/>
          </a:prstGeom>
          <a:noFill/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38D7458-8D43-B371-5A73-37AF29058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Ascend</a:t>
            </a:r>
            <a:r>
              <a:rPr lang="zh-CN" altLang="en-US" dirty="0"/>
              <a:t> </a:t>
            </a:r>
            <a:r>
              <a:rPr lang="en-US" altLang="zh-CN" dirty="0"/>
              <a:t>910</a:t>
            </a:r>
            <a:r>
              <a:rPr lang="zh-CN" altLang="en-US" dirty="0"/>
              <a:t> 处理器逻辑架构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3159DB2-DB5D-1B98-F956-100F4A1A7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6404" y="1147603"/>
            <a:ext cx="2260248" cy="5047713"/>
          </a:xfrm>
          <a:solidFill>
            <a:srgbClr val="FFFFFF">
              <a:alpha val="50196"/>
            </a:srgbClr>
          </a:solidFill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DVPP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数字视觉预处理子系统，完成图像视频编解码等预处理操作。</a:t>
            </a:r>
            <a:endParaRPr lang="en-US" altLang="zh-CN" sz="1800"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E733A248-D0B9-B3CB-1EC7-E68CB2034AA3}"/>
              </a:ext>
            </a:extLst>
          </p:cNvPr>
          <p:cNvSpPr/>
          <p:nvPr/>
        </p:nvSpPr>
        <p:spPr>
          <a:xfrm>
            <a:off x="2631454" y="4158877"/>
            <a:ext cx="738469" cy="772719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05778FD6-B10C-F373-4967-0F853D7AF97C}"/>
              </a:ext>
            </a:extLst>
          </p:cNvPr>
          <p:cNvSpPr/>
          <p:nvPr/>
        </p:nvSpPr>
        <p:spPr>
          <a:xfrm>
            <a:off x="2631454" y="2656281"/>
            <a:ext cx="738469" cy="772719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598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5">
            <a:extLst>
              <a:ext uri="{FF2B5EF4-FFF2-40B4-BE49-F238E27FC236}">
                <a16:creationId xmlns:a16="http://schemas.microsoft.com/office/drawing/2014/main" id="{DCB465F1-F764-C5C7-F092-661619F65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53" y="1722585"/>
            <a:ext cx="9378220" cy="4109730"/>
          </a:xfrm>
          <a:prstGeom prst="rect">
            <a:avLst/>
          </a:prstGeom>
          <a:noFill/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38D7458-8D43-B371-5A73-37AF29058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Ascend</a:t>
            </a:r>
            <a:r>
              <a:rPr lang="zh-CN" altLang="en-US" dirty="0"/>
              <a:t> </a:t>
            </a:r>
            <a:r>
              <a:rPr lang="en-US" altLang="zh-CN" dirty="0"/>
              <a:t>910</a:t>
            </a:r>
            <a:r>
              <a:rPr lang="zh-CN" altLang="en-US" dirty="0"/>
              <a:t> 处理器逻辑架构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3159DB2-DB5D-1B98-F956-100F4A1A7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51533" y="1147603"/>
            <a:ext cx="2815119" cy="5047713"/>
          </a:xfrm>
          <a:solidFill>
            <a:srgbClr val="FFFFFF">
              <a:alpha val="50196"/>
            </a:srgbClr>
          </a:solidFill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Cache &amp; Buffer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片内层次化 </a:t>
            </a:r>
            <a:r>
              <a:rPr lang="en-US" altLang="zh-CN" sz="1600" dirty="0"/>
              <a:t>memory</a:t>
            </a:r>
            <a:r>
              <a:rPr lang="zh-CN" altLang="en-US" sz="1600" dirty="0"/>
              <a:t> 结构；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AI Core</a:t>
            </a:r>
            <a:r>
              <a:rPr lang="zh-CN" altLang="en-US" sz="1600" dirty="0"/>
              <a:t> 内部两级 </a:t>
            </a:r>
            <a:r>
              <a:rPr lang="en-US" altLang="zh-CN" sz="1600" dirty="0"/>
              <a:t>memory buffer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SOC</a:t>
            </a:r>
            <a:r>
              <a:rPr lang="zh-CN" altLang="en-US" sz="1600" dirty="0"/>
              <a:t> 片上 </a:t>
            </a:r>
            <a:r>
              <a:rPr lang="en-US" altLang="zh-CN" sz="1600" dirty="0"/>
              <a:t>64MB L2 buffer</a:t>
            </a:r>
            <a:r>
              <a:rPr lang="zh-CN" altLang="en-US" sz="1600" dirty="0"/>
              <a:t>，专用于</a:t>
            </a:r>
            <a:r>
              <a:rPr lang="en-US" altLang="zh-CN" sz="1600" dirty="0"/>
              <a:t>AI Core</a:t>
            </a:r>
            <a:r>
              <a:rPr lang="zh-CN" altLang="en-US" sz="1600" dirty="0"/>
              <a:t>、</a:t>
            </a:r>
            <a:r>
              <a:rPr lang="en-US" altLang="zh-CN" sz="1600" dirty="0"/>
              <a:t>AI CPU</a:t>
            </a:r>
            <a:r>
              <a:rPr lang="zh-CN" altLang="en-US" sz="1600" dirty="0"/>
              <a:t>，提供高带宽、低延迟的</a:t>
            </a:r>
            <a:r>
              <a:rPr lang="en-US" altLang="zh-CN" sz="1600" dirty="0"/>
              <a:t>memory</a:t>
            </a:r>
            <a:r>
              <a:rPr lang="zh-CN" altLang="en-US" sz="1600" dirty="0"/>
              <a:t>访问；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 err="1"/>
              <a:t>Virtruvian</a:t>
            </a:r>
            <a:r>
              <a:rPr lang="zh-CN" altLang="en-US" sz="1600" dirty="0"/>
              <a:t> 连接 </a:t>
            </a:r>
            <a:r>
              <a:rPr lang="en-US" altLang="zh-CN" sz="1600" dirty="0"/>
              <a:t>N</a:t>
            </a:r>
            <a:r>
              <a:rPr lang="zh-CN" altLang="en-US" sz="1600" dirty="0"/>
              <a:t> 个 </a:t>
            </a:r>
            <a:r>
              <a:rPr lang="en-US" altLang="zh-CN" sz="1600" dirty="0"/>
              <a:t>HBM </a:t>
            </a:r>
            <a:r>
              <a:rPr lang="zh-CN" altLang="en-US" sz="1600" dirty="0"/>
              <a:t> 颗粒；芯片集成 </a:t>
            </a:r>
            <a:r>
              <a:rPr lang="en-US" altLang="zh-CN" sz="1600" dirty="0"/>
              <a:t>DDR</a:t>
            </a:r>
            <a:r>
              <a:rPr lang="zh-CN" altLang="en-US" sz="1600" dirty="0"/>
              <a:t> 控制器，为芯片提供 </a:t>
            </a:r>
            <a:r>
              <a:rPr lang="en-US" altLang="zh-CN" sz="1600" dirty="0"/>
              <a:t>DDR</a:t>
            </a:r>
            <a:r>
              <a:rPr lang="zh-CN" altLang="en-US" sz="1600" dirty="0"/>
              <a:t> 内存。</a:t>
            </a:r>
            <a:endParaRPr lang="en-US" altLang="zh-CN" sz="1800"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E733A248-D0B9-B3CB-1EC7-E68CB2034AA3}"/>
              </a:ext>
            </a:extLst>
          </p:cNvPr>
          <p:cNvSpPr/>
          <p:nvPr/>
        </p:nvSpPr>
        <p:spPr>
          <a:xfrm>
            <a:off x="1592493" y="3986374"/>
            <a:ext cx="932863" cy="873304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05778FD6-B10C-F373-4967-0F853D7AF97C}"/>
              </a:ext>
            </a:extLst>
          </p:cNvPr>
          <p:cNvSpPr/>
          <p:nvPr/>
        </p:nvSpPr>
        <p:spPr>
          <a:xfrm>
            <a:off x="3328828" y="3370542"/>
            <a:ext cx="2695142" cy="772719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186E36E0-C881-C622-EE3D-E654788EB49D}"/>
              </a:ext>
            </a:extLst>
          </p:cNvPr>
          <p:cNvSpPr/>
          <p:nvPr/>
        </p:nvSpPr>
        <p:spPr>
          <a:xfrm>
            <a:off x="3328828" y="4215069"/>
            <a:ext cx="616448" cy="644610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3A94A996-B6CB-D297-A30E-31204D676771}"/>
              </a:ext>
            </a:extLst>
          </p:cNvPr>
          <p:cNvSpPr/>
          <p:nvPr/>
        </p:nvSpPr>
        <p:spPr>
          <a:xfrm>
            <a:off x="3328828" y="2651597"/>
            <a:ext cx="616448" cy="644610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881F13F6-6656-081F-1990-1698C101D458}"/>
              </a:ext>
            </a:extLst>
          </p:cNvPr>
          <p:cNvSpPr/>
          <p:nvPr/>
        </p:nvSpPr>
        <p:spPr>
          <a:xfrm>
            <a:off x="6151760" y="2673161"/>
            <a:ext cx="616448" cy="644610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34F05F0-91EC-1A4E-6BCD-90A520CA6806}"/>
              </a:ext>
            </a:extLst>
          </p:cNvPr>
          <p:cNvSpPr/>
          <p:nvPr/>
        </p:nvSpPr>
        <p:spPr>
          <a:xfrm>
            <a:off x="6128596" y="4215069"/>
            <a:ext cx="616448" cy="644610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5387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5">
            <a:extLst>
              <a:ext uri="{FF2B5EF4-FFF2-40B4-BE49-F238E27FC236}">
                <a16:creationId xmlns:a16="http://schemas.microsoft.com/office/drawing/2014/main" id="{DCB465F1-F764-C5C7-F092-661619F65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53" y="1722585"/>
            <a:ext cx="9378220" cy="4109730"/>
          </a:xfrm>
          <a:prstGeom prst="rect">
            <a:avLst/>
          </a:prstGeom>
          <a:noFill/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38D7458-8D43-B371-5A73-37AF29058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Ascend</a:t>
            </a:r>
            <a:r>
              <a:rPr lang="zh-CN" altLang="en-US" dirty="0"/>
              <a:t> </a:t>
            </a:r>
            <a:r>
              <a:rPr lang="en-US" altLang="zh-CN" dirty="0"/>
              <a:t>910</a:t>
            </a:r>
            <a:r>
              <a:rPr lang="zh-CN" altLang="en-US" dirty="0"/>
              <a:t> 处理器逻辑架构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3159DB2-DB5D-1B98-F956-100F4A1A7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51533" y="1147603"/>
            <a:ext cx="2815119" cy="5047713"/>
          </a:xfrm>
          <a:solidFill>
            <a:srgbClr val="FFFFFF">
              <a:alpha val="50196"/>
            </a:srgbClr>
          </a:solidFill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/>
              <a:t>Nimbus</a:t>
            </a:r>
            <a:r>
              <a:rPr lang="zh-CN" altLang="en-US" b="1" dirty="0"/>
              <a:t>：</a:t>
            </a:r>
          </a:p>
          <a:p>
            <a:pPr>
              <a:lnSpc>
                <a:spcPct val="150000"/>
              </a:lnSpc>
            </a:pPr>
            <a:r>
              <a:rPr lang="zh-CN" altLang="en-US" sz="1800" dirty="0"/>
              <a:t>提供</a:t>
            </a:r>
            <a:r>
              <a:rPr lang="en-US" altLang="zh-CN" sz="1800" dirty="0"/>
              <a:t>x16 PCIe</a:t>
            </a:r>
            <a:r>
              <a:rPr lang="zh-CN" altLang="en-US" sz="1800" dirty="0"/>
              <a:t> 接口和 </a:t>
            </a:r>
            <a:r>
              <a:rPr lang="en-US" altLang="zh-CN" sz="1800" dirty="0"/>
              <a:t>Host CPU</a:t>
            </a:r>
            <a:r>
              <a:rPr lang="zh-CN" altLang="en-US" sz="1800" dirty="0"/>
              <a:t> 对接；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提供</a:t>
            </a:r>
            <a:r>
              <a:rPr lang="en-US" altLang="zh-CN" sz="1800" dirty="0"/>
              <a:t>100G NIC</a:t>
            </a:r>
            <a:r>
              <a:rPr lang="zh-CN" altLang="en-US" sz="1800" dirty="0"/>
              <a:t>（支持</a:t>
            </a:r>
            <a:r>
              <a:rPr lang="en-US" altLang="zh-CN" sz="1800" dirty="0"/>
              <a:t>ROCE V2</a:t>
            </a:r>
            <a:r>
              <a:rPr lang="zh-CN" altLang="en-US" sz="1800" dirty="0"/>
              <a:t>协议）用于跨服务器传递数据；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集成</a:t>
            </a:r>
            <a:r>
              <a:rPr lang="en-US" altLang="zh-CN" sz="1800" dirty="0"/>
              <a:t>1</a:t>
            </a:r>
            <a:r>
              <a:rPr lang="zh-CN" altLang="en-US" sz="1800" dirty="0"/>
              <a:t> 个 </a:t>
            </a:r>
            <a:r>
              <a:rPr lang="en-US" altLang="zh-CN" sz="1800" dirty="0"/>
              <a:t>ARM CPU</a:t>
            </a:r>
            <a:r>
              <a:rPr lang="zh-CN" altLang="en-US" sz="1800" dirty="0"/>
              <a:t> 核，执行启动、功耗控制等硬件管理任务。</a:t>
            </a:r>
            <a:endParaRPr lang="en-US" altLang="zh-CN" sz="1800" dirty="0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05778FD6-B10C-F373-4967-0F853D7AF97C}"/>
              </a:ext>
            </a:extLst>
          </p:cNvPr>
          <p:cNvSpPr/>
          <p:nvPr/>
        </p:nvSpPr>
        <p:spPr>
          <a:xfrm>
            <a:off x="7079005" y="2395575"/>
            <a:ext cx="1510190" cy="2763749"/>
          </a:xfrm>
          <a:prstGeom prst="roundRect">
            <a:avLst>
              <a:gd name="adj" fmla="val 10586"/>
            </a:avLst>
          </a:prstGeom>
          <a:solidFill>
            <a:srgbClr val="C00000">
              <a:alpha val="9804"/>
            </a:srgbClr>
          </a:solidFill>
          <a:ln w="381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743200"/>
                      <a:gd name="connsiteY0" fmla="*/ 0 h 1520575"/>
                      <a:gd name="connsiteX1" fmla="*/ 658368 w 2743200"/>
                      <a:gd name="connsiteY1" fmla="*/ 0 h 1520575"/>
                      <a:gd name="connsiteX2" fmla="*/ 1261872 w 2743200"/>
                      <a:gd name="connsiteY2" fmla="*/ 0 h 1520575"/>
                      <a:gd name="connsiteX3" fmla="*/ 2002536 w 2743200"/>
                      <a:gd name="connsiteY3" fmla="*/ 0 h 1520575"/>
                      <a:gd name="connsiteX4" fmla="*/ 2743200 w 2743200"/>
                      <a:gd name="connsiteY4" fmla="*/ 0 h 1520575"/>
                      <a:gd name="connsiteX5" fmla="*/ 2743200 w 2743200"/>
                      <a:gd name="connsiteY5" fmla="*/ 491653 h 1520575"/>
                      <a:gd name="connsiteX6" fmla="*/ 2743200 w 2743200"/>
                      <a:gd name="connsiteY6" fmla="*/ 968099 h 1520575"/>
                      <a:gd name="connsiteX7" fmla="*/ 2743200 w 2743200"/>
                      <a:gd name="connsiteY7" fmla="*/ 1520575 h 1520575"/>
                      <a:gd name="connsiteX8" fmla="*/ 2057400 w 2743200"/>
                      <a:gd name="connsiteY8" fmla="*/ 1520575 h 1520575"/>
                      <a:gd name="connsiteX9" fmla="*/ 1453896 w 2743200"/>
                      <a:gd name="connsiteY9" fmla="*/ 1520575 h 1520575"/>
                      <a:gd name="connsiteX10" fmla="*/ 768096 w 2743200"/>
                      <a:gd name="connsiteY10" fmla="*/ 1520575 h 1520575"/>
                      <a:gd name="connsiteX11" fmla="*/ 0 w 2743200"/>
                      <a:gd name="connsiteY11" fmla="*/ 1520575 h 1520575"/>
                      <a:gd name="connsiteX12" fmla="*/ 0 w 2743200"/>
                      <a:gd name="connsiteY12" fmla="*/ 1028922 h 1520575"/>
                      <a:gd name="connsiteX13" fmla="*/ 0 w 2743200"/>
                      <a:gd name="connsiteY13" fmla="*/ 537270 h 1520575"/>
                      <a:gd name="connsiteX14" fmla="*/ 0 w 2743200"/>
                      <a:gd name="connsiteY14" fmla="*/ 0 h 152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743200" h="1520575" extrusionOk="0">
                        <a:moveTo>
                          <a:pt x="0" y="0"/>
                        </a:moveTo>
                        <a:cubicBezTo>
                          <a:pt x="200805" y="10067"/>
                          <a:pt x="464296" y="-10669"/>
                          <a:pt x="658368" y="0"/>
                        </a:cubicBezTo>
                        <a:cubicBezTo>
                          <a:pt x="852440" y="10669"/>
                          <a:pt x="1001819" y="-17937"/>
                          <a:pt x="1261872" y="0"/>
                        </a:cubicBezTo>
                        <a:cubicBezTo>
                          <a:pt x="1521925" y="17937"/>
                          <a:pt x="1832626" y="15877"/>
                          <a:pt x="2002536" y="0"/>
                        </a:cubicBezTo>
                        <a:cubicBezTo>
                          <a:pt x="2172446" y="-15877"/>
                          <a:pt x="2420377" y="-12782"/>
                          <a:pt x="2743200" y="0"/>
                        </a:cubicBezTo>
                        <a:cubicBezTo>
                          <a:pt x="2757121" y="207315"/>
                          <a:pt x="2718997" y="374339"/>
                          <a:pt x="2743200" y="491653"/>
                        </a:cubicBezTo>
                        <a:cubicBezTo>
                          <a:pt x="2767403" y="608967"/>
                          <a:pt x="2757939" y="763894"/>
                          <a:pt x="2743200" y="968099"/>
                        </a:cubicBezTo>
                        <a:cubicBezTo>
                          <a:pt x="2728461" y="1172304"/>
                          <a:pt x="2762878" y="1346756"/>
                          <a:pt x="2743200" y="1520575"/>
                        </a:cubicBezTo>
                        <a:cubicBezTo>
                          <a:pt x="2597301" y="1510880"/>
                          <a:pt x="2251828" y="1519846"/>
                          <a:pt x="2057400" y="1520575"/>
                        </a:cubicBezTo>
                        <a:cubicBezTo>
                          <a:pt x="1862972" y="1521304"/>
                          <a:pt x="1576318" y="1505000"/>
                          <a:pt x="1453896" y="1520575"/>
                        </a:cubicBezTo>
                        <a:cubicBezTo>
                          <a:pt x="1331474" y="1536150"/>
                          <a:pt x="1038989" y="1526867"/>
                          <a:pt x="768096" y="1520575"/>
                        </a:cubicBezTo>
                        <a:cubicBezTo>
                          <a:pt x="497203" y="1514283"/>
                          <a:pt x="334385" y="1515903"/>
                          <a:pt x="0" y="1520575"/>
                        </a:cubicBezTo>
                        <a:cubicBezTo>
                          <a:pt x="5244" y="1422099"/>
                          <a:pt x="12008" y="1141590"/>
                          <a:pt x="0" y="1028922"/>
                        </a:cubicBezTo>
                        <a:cubicBezTo>
                          <a:pt x="-12008" y="916254"/>
                          <a:pt x="-24216" y="637932"/>
                          <a:pt x="0" y="537270"/>
                        </a:cubicBezTo>
                        <a:cubicBezTo>
                          <a:pt x="24216" y="436608"/>
                          <a:pt x="12044" y="2371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3839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A886A44-E4B7-BAD6-B0F6-B2C995C475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小结</a:t>
            </a:r>
            <a:r>
              <a:rPr kumimoji="1" lang="zh-CN" altLang="en-US" dirty="0"/>
              <a:t>与思考</a:t>
            </a:r>
          </a:p>
        </p:txBody>
      </p:sp>
    </p:spTree>
    <p:extLst>
      <p:ext uri="{BB962C8B-B14F-4D97-AF65-F5344CB8AC3E}">
        <p14:creationId xmlns:p14="http://schemas.microsoft.com/office/powerpoint/2010/main" val="225611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1432694-84B9-ABE2-2877-8E170C190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思考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C489B53-8770-1888-D77A-815559F352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那么多不同的训练和推理产品形态，对应的 </a:t>
            </a:r>
            <a:r>
              <a:rPr lang="en-US" altLang="zh-CN" dirty="0"/>
              <a:t>AI</a:t>
            </a:r>
            <a:r>
              <a:rPr lang="zh-CN" altLang="en-US" dirty="0"/>
              <a:t> 芯片到底有多少种？怎么组合？</a:t>
            </a:r>
            <a:endParaRPr lang="en-US" altLang="zh-CN" dirty="0"/>
          </a:p>
          <a:p>
            <a:r>
              <a:rPr lang="zh-CN" altLang="en-US" dirty="0"/>
              <a:t>你还想了解昇腾哪些内容呢？</a:t>
            </a:r>
          </a:p>
        </p:txBody>
      </p:sp>
    </p:spTree>
    <p:extLst>
      <p:ext uri="{BB962C8B-B14F-4D97-AF65-F5344CB8AC3E}">
        <p14:creationId xmlns:p14="http://schemas.microsoft.com/office/powerpoint/2010/main" val="2786190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85AC358-3B58-AC01-24E7-4984D1C5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训练推理系列硬件产品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3D3AA6-11F6-8DE2-F34B-797DE7C8EB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6660" y="1590163"/>
            <a:ext cx="3245838" cy="58919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b="1" dirty="0">
                <a:solidFill>
                  <a:srgbClr val="C00000"/>
                </a:solidFill>
              </a:rPr>
              <a:t>边缘端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4F100F74-9D30-5406-FEF8-33AE22B2273F}"/>
              </a:ext>
            </a:extLst>
          </p:cNvPr>
          <p:cNvSpPr txBox="1">
            <a:spLocks/>
          </p:cNvSpPr>
          <p:nvPr/>
        </p:nvSpPr>
        <p:spPr>
          <a:xfrm>
            <a:off x="4240348" y="1590163"/>
            <a:ext cx="3245838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</a:rPr>
              <a:t>云端推理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33A3FD7F-4CF4-7A8F-88C4-DB83A59355D0}"/>
              </a:ext>
            </a:extLst>
          </p:cNvPr>
          <p:cNvSpPr txBox="1">
            <a:spLocks/>
          </p:cNvSpPr>
          <p:nvPr/>
        </p:nvSpPr>
        <p:spPr>
          <a:xfrm>
            <a:off x="7634036" y="1590163"/>
            <a:ext cx="3245838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b="1" dirty="0">
                <a:solidFill>
                  <a:srgbClr val="C00000"/>
                </a:solidFill>
              </a:rPr>
              <a:t>云端训练</a:t>
            </a: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911808D1-1B5D-18D4-E25E-BF17E38347E1}"/>
              </a:ext>
            </a:extLst>
          </p:cNvPr>
          <p:cNvSpPr/>
          <p:nvPr/>
        </p:nvSpPr>
        <p:spPr>
          <a:xfrm>
            <a:off x="667984" y="2179353"/>
            <a:ext cx="10860794" cy="663855"/>
          </a:xfrm>
          <a:prstGeom prst="rightArrow">
            <a:avLst>
              <a:gd name="adj1" fmla="val 50000"/>
              <a:gd name="adj2" fmla="val 60417"/>
            </a:avLst>
          </a:prstGeom>
          <a:gradFill>
            <a:gsLst>
              <a:gs pos="2000">
                <a:schemeClr val="bg1"/>
              </a:gs>
              <a:gs pos="100000">
                <a:srgbClr val="C0000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50540B2-2EDF-B913-8120-80B69038D739}"/>
              </a:ext>
            </a:extLst>
          </p:cNvPr>
          <p:cNvSpPr txBox="1">
            <a:spLocks/>
          </p:cNvSpPr>
          <p:nvPr/>
        </p:nvSpPr>
        <p:spPr>
          <a:xfrm>
            <a:off x="846660" y="2708100"/>
            <a:ext cx="3245838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dirty="0">
                <a:solidFill>
                  <a:schemeClr val="tx1"/>
                </a:solidFill>
              </a:rPr>
              <a:t>&lt;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20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TFLOPS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92058A9E-6A44-1727-EC2E-9AC342D0B5DA}"/>
              </a:ext>
            </a:extLst>
          </p:cNvPr>
          <p:cNvSpPr txBox="1">
            <a:spLocks/>
          </p:cNvSpPr>
          <p:nvPr/>
        </p:nvSpPr>
        <p:spPr>
          <a:xfrm>
            <a:off x="4240348" y="2677208"/>
            <a:ext cx="3245838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dirty="0">
                <a:solidFill>
                  <a:schemeClr val="tx1"/>
                </a:solidFill>
              </a:rPr>
              <a:t>1000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TFLOPS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D56EAE90-61B6-00C5-F6D6-8EC68ED5F91B}"/>
              </a:ext>
            </a:extLst>
          </p:cNvPr>
          <p:cNvSpPr txBox="1">
            <a:spLocks/>
          </p:cNvSpPr>
          <p:nvPr/>
        </p:nvSpPr>
        <p:spPr>
          <a:xfrm>
            <a:off x="7486186" y="2722393"/>
            <a:ext cx="3245838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dirty="0">
                <a:solidFill>
                  <a:schemeClr val="tx1"/>
                </a:solidFill>
              </a:rPr>
              <a:t>&gt;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2000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TFLOPS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DD2DFAD-04F5-1AA3-0C6F-1E80154966DF}"/>
              </a:ext>
            </a:extLst>
          </p:cNvPr>
          <p:cNvGrpSpPr/>
          <p:nvPr/>
        </p:nvGrpSpPr>
        <p:grpSpPr>
          <a:xfrm>
            <a:off x="766601" y="3622115"/>
            <a:ext cx="10498295" cy="2555851"/>
            <a:chOff x="766601" y="3622115"/>
            <a:chExt cx="10498295" cy="2555851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C55AFA2-D81E-A79F-94A9-FC2266E094B4}"/>
                </a:ext>
              </a:extLst>
            </p:cNvPr>
            <p:cNvSpPr txBox="1"/>
            <p:nvPr/>
          </p:nvSpPr>
          <p:spPr>
            <a:xfrm>
              <a:off x="766601" y="4371813"/>
              <a:ext cx="995544" cy="3751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3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" altLang="zh-CN" sz="1000" i="0" kern="1200" dirty="0">
                  <a:solidFill>
                    <a:schemeClr val="tx1"/>
                  </a:solidFill>
                  <a:effectLst/>
                  <a:latin typeface="Futura Medium" panose="020B0602020204020303" pitchFamily="34" charset="-79"/>
                  <a:cs typeface="Futura Medium" panose="020B0602020204020303" pitchFamily="34" charset="-79"/>
                </a:rPr>
                <a:t>Atlas 200I A2</a:t>
              </a:r>
              <a:r>
                <a:rPr lang="zh-CN" altLang="en" sz="1000" i="0" kern="1200" dirty="0">
                  <a:solidFill>
                    <a:schemeClr val="tx1"/>
                  </a:solidFill>
                  <a:effectLst/>
                  <a:latin typeface="Futura Medium" panose="020B0602020204020303" pitchFamily="34" charset="-79"/>
                  <a:cs typeface="Futura Medium" panose="020B0602020204020303" pitchFamily="34" charset="-79"/>
                </a:rPr>
                <a:t>（</a:t>
              </a:r>
              <a:r>
                <a:rPr lang="en" altLang="zh-CN" sz="1000" i="0" kern="1200" dirty="0">
                  <a:solidFill>
                    <a:schemeClr val="tx1"/>
                  </a:solidFill>
                  <a:effectLst/>
                  <a:latin typeface="Futura Medium" panose="020B0602020204020303" pitchFamily="34" charset="-79"/>
                  <a:cs typeface="Futura Medium" panose="020B0602020204020303" pitchFamily="34" charset="-79"/>
                </a:rPr>
                <a:t>20 TOPS</a:t>
              </a:r>
              <a:r>
                <a:rPr lang="zh-CN" altLang="en" sz="1000" i="0" kern="1200" dirty="0">
                  <a:solidFill>
                    <a:schemeClr val="tx1"/>
                  </a:solidFill>
                  <a:effectLst/>
                  <a:latin typeface="Futura Medium" panose="020B0602020204020303" pitchFamily="34" charset="-79"/>
                  <a:cs typeface="Futura Medium" panose="020B0602020204020303" pitchFamily="34" charset="-79"/>
                </a:rPr>
                <a:t>）</a:t>
              </a:r>
              <a:endParaRPr lang="en" altLang="zh-CN" sz="1000" kern="1200" dirty="0">
                <a:solidFill>
                  <a:srgbClr val="374154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3D904E1-160C-834D-591D-7A6B2127BD73}"/>
                </a:ext>
              </a:extLst>
            </p:cNvPr>
            <p:cNvSpPr txBox="1"/>
            <p:nvPr/>
          </p:nvSpPr>
          <p:spPr>
            <a:xfrm>
              <a:off x="1969720" y="4364105"/>
              <a:ext cx="1453049" cy="39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" altLang="zh-CN" sz="1000" i="0" dirty="0">
                  <a:solidFill>
                    <a:srgbClr val="000000"/>
                  </a:solidFill>
                  <a:effectLst/>
                  <a:latin typeface="Futura Medium" panose="020B0602020204020303" pitchFamily="34" charset="-79"/>
                  <a:cs typeface="Futura Medium" panose="020B0602020204020303" pitchFamily="34" charset="-79"/>
                </a:rPr>
                <a:t>Atlas 300V Pro </a:t>
              </a:r>
              <a:r>
                <a:rPr lang="zh-CN" altLang="en-US" sz="1000" i="0" dirty="0">
                  <a:solidFill>
                    <a:srgbClr val="000000"/>
                  </a:solidFill>
                  <a:effectLst/>
                  <a:latin typeface="Futura Medium" panose="020B0602020204020303" pitchFamily="34" charset="-79"/>
                  <a:cs typeface="Futura Medium" panose="020B0602020204020303" pitchFamily="34" charset="-79"/>
                </a:rPr>
                <a:t>视频解析卡</a:t>
              </a:r>
              <a:endParaRPr lang="zh-CN" altLang="en-US" sz="1000" dirty="0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1145292-9D04-F7E5-B603-32B83D569906}"/>
                </a:ext>
              </a:extLst>
            </p:cNvPr>
            <p:cNvSpPr txBox="1"/>
            <p:nvPr/>
          </p:nvSpPr>
          <p:spPr>
            <a:xfrm>
              <a:off x="3750627" y="4364105"/>
              <a:ext cx="1303824" cy="3905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" altLang="zh-CN" sz="1000" i="0" dirty="0">
                  <a:solidFill>
                    <a:srgbClr val="000000"/>
                  </a:solidFill>
                  <a:effectLst/>
                  <a:latin typeface="Futura Medium" panose="020B0602020204020303" pitchFamily="34" charset="-79"/>
                  <a:cs typeface="Futura Medium" panose="020B0602020204020303" pitchFamily="34" charset="-79"/>
                </a:rPr>
                <a:t>Atlas 300V Pro </a:t>
              </a:r>
              <a:r>
                <a:rPr lang="zh-CN" altLang="en-US" sz="1000" i="0" dirty="0">
                  <a:solidFill>
                    <a:srgbClr val="000000"/>
                  </a:solidFill>
                  <a:effectLst/>
                  <a:latin typeface="Futura Medium" panose="020B0602020204020303" pitchFamily="34" charset="-79"/>
                  <a:cs typeface="Futura Medium" panose="020B0602020204020303" pitchFamily="34" charset="-79"/>
                </a:rPr>
                <a:t>视频解析卡</a:t>
              </a:r>
              <a:endParaRPr lang="zh-CN" altLang="en-US" sz="1000" dirty="0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326C537-5DD0-0B06-EEF0-50637656A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2568" y="4992432"/>
              <a:ext cx="1387353" cy="673174"/>
            </a:xfrm>
            <a:prstGeom prst="roundRect">
              <a:avLst>
                <a:gd name="adj" fmla="val 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26F7D51-B5BF-9D3F-B921-58B8DABBD1B0}"/>
                </a:ext>
              </a:extLst>
            </p:cNvPr>
            <p:cNvSpPr txBox="1"/>
            <p:nvPr/>
          </p:nvSpPr>
          <p:spPr>
            <a:xfrm>
              <a:off x="2002568" y="5663536"/>
              <a:ext cx="1387353" cy="5144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8900" marR="0" lvl="0" indent="0" algn="ctr" defTabSz="913707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" altLang="zh-CN" sz="1000" i="0" kern="1200" dirty="0">
                  <a:solidFill>
                    <a:schemeClr val="tx1"/>
                  </a:solidFill>
                  <a:effectLst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Atlas 300I Pro </a:t>
              </a:r>
              <a:r>
                <a:rPr lang="zh-CN" altLang="en-US" sz="1000" i="0" kern="1200" dirty="0">
                  <a:solidFill>
                    <a:schemeClr val="tx1"/>
                  </a:solidFill>
                  <a:effectLst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推理卡</a:t>
              </a: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620B6E1-13EA-1CD9-DFFC-403061ABB9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51" r="335"/>
            <a:stretch/>
          </p:blipFill>
          <p:spPr>
            <a:xfrm>
              <a:off x="3698335" y="4992442"/>
              <a:ext cx="1408409" cy="673155"/>
            </a:xfrm>
            <a:prstGeom prst="roundRect">
              <a:avLst>
                <a:gd name="adj" fmla="val 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0523955-C1CE-27F6-564C-D2533EA50480}"/>
                </a:ext>
              </a:extLst>
            </p:cNvPr>
            <p:cNvSpPr txBox="1"/>
            <p:nvPr/>
          </p:nvSpPr>
          <p:spPr>
            <a:xfrm>
              <a:off x="3698334" y="5663536"/>
              <a:ext cx="1408410" cy="5144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8900" marR="0" lvl="0" indent="0" algn="ctr" defTabSz="913707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" altLang="zh-CN" sz="1000" i="0" kern="1200" dirty="0">
                  <a:solidFill>
                    <a:schemeClr val="tx1"/>
                  </a:solidFill>
                  <a:effectLst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Atlas 300I Duo </a:t>
              </a:r>
              <a:r>
                <a:rPr lang="zh-CN" altLang="en-US" sz="1000" i="0" kern="1200" dirty="0">
                  <a:solidFill>
                    <a:schemeClr val="tx1"/>
                  </a:solidFill>
                  <a:effectLst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推理卡</a:t>
              </a:r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2174C9A7-8781-3915-5434-F9DA916FD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6409" y="3732417"/>
              <a:ext cx="1667405" cy="533299"/>
            </a:xfrm>
            <a:prstGeom prst="roundRect">
              <a:avLst>
                <a:gd name="adj" fmla="val 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3595398A-8C09-1D99-58F9-244E8761585B}"/>
                </a:ext>
              </a:extLst>
            </p:cNvPr>
            <p:cNvSpPr txBox="1"/>
            <p:nvPr/>
          </p:nvSpPr>
          <p:spPr>
            <a:xfrm>
              <a:off x="5416408" y="4302172"/>
              <a:ext cx="1667405" cy="5144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8900" marR="0" lvl="0" indent="0" algn="ctr" defTabSz="913707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" altLang="zh-CN" sz="1000" i="0" kern="1200" dirty="0">
                  <a:solidFill>
                    <a:schemeClr val="tx1"/>
                  </a:solidFill>
                  <a:effectLst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Atlas 800 </a:t>
              </a:r>
              <a:r>
                <a:rPr lang="zh-CN" altLang="en-US" sz="1000" i="0" kern="1200" dirty="0">
                  <a:solidFill>
                    <a:schemeClr val="tx1"/>
                  </a:solidFill>
                  <a:effectLst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推理服务器（</a:t>
              </a:r>
              <a:r>
                <a:rPr lang="en-US" altLang="zh-CN" sz="1000" i="0" kern="1200" dirty="0">
                  <a:solidFill>
                    <a:schemeClr val="tx1"/>
                  </a:solidFill>
                  <a:effectLst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3000</a:t>
              </a:r>
              <a:r>
                <a:rPr lang="zh-CN" altLang="en-US" sz="1000" i="0" kern="1200" dirty="0">
                  <a:solidFill>
                    <a:schemeClr val="tx1"/>
                  </a:solidFill>
                  <a:effectLst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）</a:t>
              </a:r>
              <a:endParaRPr lang="en-US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endParaRPr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CCFFD3E1-74D4-BC76-EAFC-370CE308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6409" y="5040418"/>
              <a:ext cx="1667405" cy="577202"/>
            </a:xfrm>
            <a:prstGeom prst="roundRect">
              <a:avLst>
                <a:gd name="adj" fmla="val 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2093290-8829-45B3-FF0B-0AE9AD73048B}"/>
                </a:ext>
              </a:extLst>
            </p:cNvPr>
            <p:cNvSpPr txBox="1"/>
            <p:nvPr/>
          </p:nvSpPr>
          <p:spPr>
            <a:xfrm>
              <a:off x="5416408" y="5663536"/>
              <a:ext cx="1667405" cy="5144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8900" marR="0" lvl="0" indent="0" algn="ctr" defTabSz="913707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" altLang="zh-CN" sz="1000" i="0" kern="1200" dirty="0">
                  <a:solidFill>
                    <a:schemeClr val="tx1"/>
                  </a:solidFill>
                  <a:effectLst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Atlas 800 </a:t>
              </a:r>
              <a:r>
                <a:rPr lang="zh-CN" altLang="en-US" sz="1000" i="0" kern="1200" dirty="0">
                  <a:solidFill>
                    <a:schemeClr val="tx1"/>
                  </a:solidFill>
                  <a:effectLst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推理服务器（</a:t>
              </a:r>
              <a:r>
                <a:rPr lang="en-US" altLang="zh-CN" sz="1000" i="0" kern="1200" dirty="0">
                  <a:solidFill>
                    <a:schemeClr val="tx1"/>
                  </a:solidFill>
                  <a:effectLst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3010</a:t>
              </a:r>
              <a:r>
                <a:rPr lang="zh-CN" altLang="en-US" sz="1000" i="0" kern="1200" dirty="0">
                  <a:solidFill>
                    <a:schemeClr val="tx1"/>
                  </a:solidFill>
                  <a:effectLst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）</a:t>
              </a:r>
              <a:endParaRPr lang="en-US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endParaRPr>
            </a:p>
          </p:txBody>
        </p: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33B72854-80EB-A536-133A-8AD8EBF0B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7341" y="3716851"/>
              <a:ext cx="1764739" cy="564430"/>
            </a:xfrm>
            <a:prstGeom prst="roundRect">
              <a:avLst>
                <a:gd name="adj" fmla="val 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80051F7-F68E-D5AC-857B-8ABA94FA1453}"/>
                </a:ext>
              </a:extLst>
            </p:cNvPr>
            <p:cNvSpPr txBox="1"/>
            <p:nvPr/>
          </p:nvSpPr>
          <p:spPr>
            <a:xfrm>
              <a:off x="7427342" y="4302172"/>
              <a:ext cx="1764739" cy="5144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8900" marR="0" lvl="0" indent="0" algn="ctr" defTabSz="913707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" altLang="zh-CN" sz="1000" i="0" kern="1200" dirty="0">
                  <a:solidFill>
                    <a:schemeClr val="tx1"/>
                  </a:solidFill>
                  <a:effectLst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Atlas 500 Pro </a:t>
              </a:r>
              <a:r>
                <a:rPr lang="zh-CN" altLang="en-US" sz="1000" i="0" kern="1200" dirty="0">
                  <a:solidFill>
                    <a:schemeClr val="tx1"/>
                  </a:solidFill>
                  <a:effectLst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智能边缘服务器</a:t>
              </a:r>
              <a:endParaRPr lang="en-US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endParaRP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82123FA1-78A9-88DC-88FE-4595CBD20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86023" y="3622115"/>
              <a:ext cx="1778873" cy="753903"/>
            </a:xfrm>
            <a:prstGeom prst="roundRect">
              <a:avLst>
                <a:gd name="adj" fmla="val 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A139E1C8-08CC-0BD5-1DFD-65ACB2D4C682}"/>
                </a:ext>
              </a:extLst>
            </p:cNvPr>
            <p:cNvSpPr txBox="1"/>
            <p:nvPr/>
          </p:nvSpPr>
          <p:spPr>
            <a:xfrm>
              <a:off x="9511258" y="4487732"/>
              <a:ext cx="1728404" cy="1433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8900" marR="0" lvl="0" indent="0" algn="ctr" defTabSz="913707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" altLang="zh-CN" sz="1000" i="0" kern="1200" dirty="0">
                  <a:solidFill>
                    <a:schemeClr val="tx1"/>
                  </a:solidFill>
                  <a:effectLst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Atlas 800T A2</a:t>
              </a:r>
              <a:r>
                <a:rPr lang="zh-CN" altLang="en-US" sz="1000" i="0" kern="1200" dirty="0">
                  <a:solidFill>
                    <a:schemeClr val="tx1"/>
                  </a:solidFill>
                  <a:effectLst/>
                  <a:latin typeface="Futura Medium" panose="020B0602020204020303" pitchFamily="34" charset="-79"/>
                  <a:ea typeface="+mn-ea"/>
                  <a:cs typeface="Futura Medium" panose="020B0602020204020303" pitchFamily="34" charset="-79"/>
                </a:rPr>
                <a:t>训练服务器</a:t>
              </a:r>
              <a:endParaRPr lang="en-US" altLang="zh-CN" sz="1000" i="0" kern="1200" dirty="0">
                <a:solidFill>
                  <a:schemeClr val="tx1"/>
                </a:solidFill>
                <a:effectLst/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endParaRPr>
            </a:p>
          </p:txBody>
        </p:sp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EEEB3314-E719-D257-6CF6-3F471A7BD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19466" y="3699705"/>
              <a:ext cx="1366147" cy="598723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866E383A-4416-D018-B980-2AFFB6886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13171" y="3699705"/>
              <a:ext cx="1366147" cy="598723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1CFDD20A-02E7-2E40-42FE-AC4247507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6866" y="3712582"/>
              <a:ext cx="755015" cy="572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545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371C6D-6BC5-0CA6-E3B9-380D768DD6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zh-CN" altLang="en-US" sz="9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昇腾 </a:t>
            </a:r>
            <a:r>
              <a:rPr lang="en-US" altLang="zh-CN" sz="9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SOC </a:t>
            </a:r>
            <a:r>
              <a:rPr lang="zh-CN" altLang="en-US" sz="9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架构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8687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912E80B-1697-530D-41F5-E3BE3E678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/>
              <a:t>基于 </a:t>
            </a:r>
            <a:r>
              <a:rPr lang="en-US" altLang="zh-CN" dirty="0"/>
              <a:t>DaVinci</a:t>
            </a:r>
            <a:r>
              <a:rPr lang="zh-CN" altLang="en-US" dirty="0"/>
              <a:t> </a:t>
            </a:r>
            <a:r>
              <a:rPr lang="en-US" altLang="zh-CN" dirty="0"/>
              <a:t>AI </a:t>
            </a:r>
            <a:r>
              <a:rPr lang="zh-CN" altLang="en-US" dirty="0"/>
              <a:t>技术架构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99E782E-ED95-15D8-F7B7-B9809C1E98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52198" y="1360170"/>
            <a:ext cx="3634910" cy="4994910"/>
          </a:xfrm>
        </p:spPr>
        <p:txBody>
          <a:bodyPr anchor="ctr"/>
          <a:lstStyle/>
          <a:p>
            <a:r>
              <a:rPr lang="en-US" altLang="zh-CN" dirty="0"/>
              <a:t>3D Cube:16^3</a:t>
            </a:r>
            <a:r>
              <a:rPr lang="zh-CN" altLang="en-US" dirty="0"/>
              <a:t> 三维弹性立方：</a:t>
            </a:r>
            <a:endParaRPr lang="en-US" altLang="zh-CN" dirty="0"/>
          </a:p>
          <a:p>
            <a:pPr marL="617980" lvl="1" indent="-380990">
              <a:buFont typeface="+mj-lt"/>
              <a:buAutoNum type="arabicPeriod"/>
            </a:pPr>
            <a:r>
              <a:rPr lang="zh-CN" altLang="en-US" b="1" dirty="0"/>
              <a:t>高算力：</a:t>
            </a:r>
            <a:r>
              <a:rPr lang="zh-CN" altLang="en-US" dirty="0"/>
              <a:t>可在一个时钟周期内完成</a:t>
            </a:r>
            <a:r>
              <a:rPr lang="en-US" altLang="zh-CN" dirty="0"/>
              <a:t>4096</a:t>
            </a:r>
            <a:r>
              <a:rPr lang="zh-CN" altLang="en-US" dirty="0"/>
              <a:t>个</a:t>
            </a:r>
            <a:r>
              <a:rPr lang="en-US" altLang="zh-CN" dirty="0"/>
              <a:t>FP16 MAC </a:t>
            </a:r>
            <a:r>
              <a:rPr lang="zh-CN" altLang="en-US" dirty="0"/>
              <a:t>运算</a:t>
            </a:r>
          </a:p>
          <a:p>
            <a:pPr marL="617980" lvl="1" indent="-380990">
              <a:buFont typeface="+mj-lt"/>
              <a:buAutoNum type="arabicPeriod"/>
            </a:pPr>
            <a:r>
              <a:rPr lang="zh-CN" altLang="en-US" b="1" dirty="0"/>
              <a:t>高效：</a:t>
            </a:r>
            <a:r>
              <a:rPr lang="zh-CN" altLang="en-US" dirty="0"/>
              <a:t>支持几十毫瓦</a:t>
            </a:r>
            <a:r>
              <a:rPr lang="en-US" altLang="zh-CN" dirty="0"/>
              <a:t>IP</a:t>
            </a:r>
            <a:r>
              <a:rPr lang="zh-CN" altLang="en-US" dirty="0"/>
              <a:t>到几百瓦芯片，适应端、边和云的平滑架构扩展</a:t>
            </a:r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2312F079-1ED0-F13C-7543-780E00DAD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1675294"/>
            <a:ext cx="7010400" cy="4508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970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F5E8862-5B93-A4BF-077E-AE4866C87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昇腾 </a:t>
            </a:r>
            <a:r>
              <a:rPr lang="en-US" altLang="zh-CN" dirty="0"/>
              <a:t>AI</a:t>
            </a:r>
            <a:r>
              <a:rPr lang="zh-CN" altLang="en-US" dirty="0"/>
              <a:t> 处理器：达芬奇架构</a:t>
            </a:r>
          </a:p>
        </p:txBody>
      </p:sp>
      <p:sp>
        <p:nvSpPr>
          <p:cNvPr id="6" name="文本框 11">
            <a:extLst>
              <a:ext uri="{FF2B5EF4-FFF2-40B4-BE49-F238E27FC236}">
                <a16:creationId xmlns:a16="http://schemas.microsoft.com/office/drawing/2014/main" id="{383A2E06-3BB3-63D9-2A70-A118CA1A4BF5}"/>
              </a:ext>
            </a:extLst>
          </p:cNvPr>
          <p:cNvSpPr txBox="1"/>
          <p:nvPr/>
        </p:nvSpPr>
        <p:spPr>
          <a:xfrm>
            <a:off x="905361" y="3484588"/>
            <a:ext cx="4457750" cy="2649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927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6" algn="l" defTabSz="121927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72" algn="l" defTabSz="121927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908" algn="l" defTabSz="121927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45" algn="l" defTabSz="121927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80" algn="l" defTabSz="121927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816" algn="l" defTabSz="121927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52" algn="l" defTabSz="121927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87" algn="l" defTabSz="121927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93" indent="-285693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C00000"/>
                </a:solidFill>
                <a:latin typeface="Gill Sans MT" panose="020B0502020104020203" pitchFamily="34" charset="0"/>
              </a:rPr>
              <a:t>半精度</a:t>
            </a:r>
            <a:r>
              <a:rPr lang="en-US" altLang="zh-CN" sz="1600" dirty="0">
                <a:solidFill>
                  <a:srgbClr val="C00000"/>
                </a:solidFill>
                <a:latin typeface="Gill Sans MT" panose="020B0502020104020203" pitchFamily="34" charset="0"/>
              </a:rPr>
              <a:t> (FP16): XX Tera-FLOPS</a:t>
            </a:r>
          </a:p>
          <a:p>
            <a:pPr marL="285693" indent="-285693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C00000"/>
                </a:solidFill>
                <a:latin typeface="Gill Sans MT" panose="020B0502020104020203" pitchFamily="34" charset="0"/>
              </a:rPr>
              <a:t>整数精度</a:t>
            </a:r>
            <a:r>
              <a:rPr lang="en-US" altLang="zh-CN" sz="1600" dirty="0">
                <a:solidFill>
                  <a:srgbClr val="C00000"/>
                </a:solidFill>
                <a:latin typeface="Gill Sans MT" panose="020B0502020104020203" pitchFamily="34" charset="0"/>
              </a:rPr>
              <a:t> (INT8) : XX Tera-OPS</a:t>
            </a:r>
          </a:p>
          <a:p>
            <a:pPr marL="285693" indent="-285693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00000"/>
                </a:solidFill>
                <a:latin typeface="Gill Sans MT" panose="020B0502020104020203" pitchFamily="34" charset="0"/>
              </a:rPr>
              <a:t>16 </a:t>
            </a:r>
            <a:r>
              <a:rPr lang="zh-CN" altLang="en-US" sz="1600" dirty="0">
                <a:solidFill>
                  <a:srgbClr val="C00000"/>
                </a:solidFill>
                <a:latin typeface="Gill Sans MT" panose="020B0502020104020203" pitchFamily="34" charset="0"/>
              </a:rPr>
              <a:t>通道</a:t>
            </a:r>
            <a:r>
              <a:rPr lang="en-US" altLang="zh-CN" sz="1600" dirty="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lang="zh-CN" altLang="en-US" sz="1600" dirty="0">
                <a:solidFill>
                  <a:srgbClr val="C00000"/>
                </a:solidFill>
                <a:latin typeface="Gill Sans MT" panose="020B0502020104020203" pitchFamily="34" charset="0"/>
              </a:rPr>
              <a:t>全高清</a:t>
            </a:r>
            <a:r>
              <a:rPr lang="en-US" altLang="zh-CN" sz="1600" dirty="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lang="zh-CN" altLang="en-US" sz="1600" dirty="0">
                <a:solidFill>
                  <a:srgbClr val="C00000"/>
                </a:solidFill>
                <a:latin typeface="Gill Sans MT" panose="020B0502020104020203" pitchFamily="34" charset="0"/>
              </a:rPr>
              <a:t>视频解码器</a:t>
            </a:r>
            <a:r>
              <a:rPr lang="en-US" altLang="zh-CN" sz="1600" dirty="0">
                <a:solidFill>
                  <a:srgbClr val="C00000"/>
                </a:solidFill>
                <a:latin typeface="Gill Sans MT" panose="020B0502020104020203" pitchFamily="34" charset="0"/>
              </a:rPr>
              <a:t> – H.264/265; </a:t>
            </a:r>
          </a:p>
          <a:p>
            <a:pPr marL="285693" indent="-285693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prstClr val="black"/>
                </a:solidFill>
                <a:latin typeface="Gill Sans MT" panose="020B0502020104020203" pitchFamily="34" charset="0"/>
              </a:rPr>
              <a:t>1 </a:t>
            </a:r>
            <a:r>
              <a:rPr lang="zh-CN" altLang="en-US" sz="1600" dirty="0">
                <a:solidFill>
                  <a:prstClr val="black"/>
                </a:solidFill>
                <a:latin typeface="Gill Sans MT" panose="020B0502020104020203" pitchFamily="34" charset="0"/>
              </a:rPr>
              <a:t>通道</a:t>
            </a:r>
            <a:r>
              <a:rPr lang="en-US" altLang="zh-CN" sz="1600" dirty="0">
                <a:solidFill>
                  <a:prstClr val="black"/>
                </a:solidFill>
                <a:latin typeface="Gill Sans MT" panose="020B0502020104020203" pitchFamily="34" charset="0"/>
              </a:rPr>
              <a:t> </a:t>
            </a:r>
            <a:r>
              <a:rPr lang="zh-CN" altLang="en-US" sz="1600" dirty="0">
                <a:solidFill>
                  <a:prstClr val="black"/>
                </a:solidFill>
                <a:latin typeface="Gill Sans MT" panose="020B0502020104020203" pitchFamily="34" charset="0"/>
              </a:rPr>
              <a:t>全高清</a:t>
            </a:r>
            <a:r>
              <a:rPr lang="en-US" altLang="zh-CN" sz="1600" dirty="0">
                <a:solidFill>
                  <a:prstClr val="black"/>
                </a:solidFill>
                <a:latin typeface="Gill Sans MT" panose="020B0502020104020203" pitchFamily="34" charset="0"/>
              </a:rPr>
              <a:t> </a:t>
            </a:r>
            <a:r>
              <a:rPr lang="zh-CN" altLang="en-US" sz="1600" dirty="0">
                <a:solidFill>
                  <a:prstClr val="black"/>
                </a:solidFill>
                <a:latin typeface="Gill Sans MT" panose="020B0502020104020203" pitchFamily="34" charset="0"/>
              </a:rPr>
              <a:t>视频编码器</a:t>
            </a:r>
            <a:r>
              <a:rPr lang="en-US" altLang="zh-CN" sz="1600" dirty="0">
                <a:solidFill>
                  <a:prstClr val="black"/>
                </a:solidFill>
                <a:latin typeface="Gill Sans MT" panose="020B0502020104020203" pitchFamily="34" charset="0"/>
              </a:rPr>
              <a:t> – H.264/265;</a:t>
            </a:r>
          </a:p>
          <a:p>
            <a:pPr marL="285693" indent="-285693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最大功耗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: 8W </a:t>
            </a:r>
          </a:p>
          <a:p>
            <a:pPr marL="285693" indent="-285693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prstClr val="black"/>
                </a:solidFill>
                <a:latin typeface="Gill Sans MT" panose="020B0502020104020203" pitchFamily="34" charset="0"/>
              </a:rPr>
              <a:t>XXnm FFC</a:t>
            </a:r>
          </a:p>
        </p:txBody>
      </p:sp>
      <p:sp>
        <p:nvSpPr>
          <p:cNvPr id="7" name="文本框 12">
            <a:extLst>
              <a:ext uri="{FF2B5EF4-FFF2-40B4-BE49-F238E27FC236}">
                <a16:creationId xmlns:a16="http://schemas.microsoft.com/office/drawing/2014/main" id="{294858F7-6761-90C3-1DDB-298970BA3E5A}"/>
              </a:ext>
            </a:extLst>
          </p:cNvPr>
          <p:cNvSpPr txBox="1"/>
          <p:nvPr/>
        </p:nvSpPr>
        <p:spPr>
          <a:xfrm>
            <a:off x="6753714" y="3484588"/>
            <a:ext cx="4537690" cy="2203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121927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6" algn="l" defTabSz="121927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72" algn="l" defTabSz="121927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908" algn="l" defTabSz="121927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45" algn="l" defTabSz="121927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80" algn="l" defTabSz="121927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816" algn="l" defTabSz="121927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52" algn="l" defTabSz="121927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87" algn="l" defTabSz="1219272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93" indent="-285693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C00000"/>
                </a:solidFill>
                <a:latin typeface="Gill Sans MT" panose="020B0502020104020203" pitchFamily="34" charset="0"/>
              </a:rPr>
              <a:t>半精度</a:t>
            </a:r>
            <a:r>
              <a:rPr lang="en-US" altLang="zh-CN" sz="1600" dirty="0">
                <a:solidFill>
                  <a:srgbClr val="C00000"/>
                </a:solidFill>
                <a:latin typeface="Gill Sans MT" panose="020B0502020104020203" pitchFamily="34" charset="0"/>
              </a:rPr>
              <a:t> (FP16): XXX Tera-FLOPS</a:t>
            </a:r>
          </a:p>
          <a:p>
            <a:pPr marL="285693" indent="-285693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C00000"/>
                </a:solidFill>
                <a:latin typeface="Gill Sans MT" panose="020B0502020104020203" pitchFamily="34" charset="0"/>
              </a:rPr>
              <a:t>整数精度</a:t>
            </a:r>
            <a:r>
              <a:rPr lang="en-US" altLang="zh-CN" sz="1600" dirty="0">
                <a:solidFill>
                  <a:srgbClr val="C00000"/>
                </a:solidFill>
                <a:latin typeface="Gill Sans MT" panose="020B0502020104020203" pitchFamily="34" charset="0"/>
              </a:rPr>
              <a:t> (INT8) : XXX Tera-OPS</a:t>
            </a:r>
          </a:p>
          <a:p>
            <a:pPr marL="285693" indent="-285693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C00000"/>
                </a:solidFill>
                <a:latin typeface="Gill Sans MT" panose="020B0502020104020203" pitchFamily="34" charset="0"/>
              </a:rPr>
              <a:t>128 </a:t>
            </a:r>
            <a:r>
              <a:rPr lang="zh-CN" altLang="en-US" sz="1600" dirty="0">
                <a:solidFill>
                  <a:srgbClr val="C00000"/>
                </a:solidFill>
                <a:latin typeface="Gill Sans MT" panose="020B0502020104020203" pitchFamily="34" charset="0"/>
              </a:rPr>
              <a:t>通道</a:t>
            </a:r>
            <a:r>
              <a:rPr lang="en-US" altLang="zh-CN" sz="1600" dirty="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lang="zh-CN" altLang="en-US" sz="1600" dirty="0">
                <a:solidFill>
                  <a:srgbClr val="C00000"/>
                </a:solidFill>
                <a:latin typeface="Gill Sans MT" panose="020B0502020104020203" pitchFamily="34" charset="0"/>
              </a:rPr>
              <a:t>全高清</a:t>
            </a:r>
            <a:r>
              <a:rPr lang="en-US" altLang="zh-CN" sz="1600" dirty="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lang="zh-CN" altLang="en-US" sz="1600" dirty="0">
                <a:solidFill>
                  <a:srgbClr val="C00000"/>
                </a:solidFill>
                <a:latin typeface="Gill Sans MT" panose="020B0502020104020203" pitchFamily="34" charset="0"/>
              </a:rPr>
              <a:t>视频解码器</a:t>
            </a:r>
            <a:r>
              <a:rPr lang="en-US" altLang="zh-CN" sz="1600" dirty="0">
                <a:solidFill>
                  <a:srgbClr val="C00000"/>
                </a:solidFill>
                <a:latin typeface="Gill Sans MT" panose="020B0502020104020203" pitchFamily="34" charset="0"/>
              </a:rPr>
              <a:t> – H.264/265</a:t>
            </a:r>
            <a:r>
              <a:rPr lang="en-US" altLang="zh-CN" sz="1600" dirty="0">
                <a:solidFill>
                  <a:prstClr val="black"/>
                </a:solidFill>
                <a:latin typeface="Gill Sans MT" panose="020B0502020104020203" pitchFamily="34" charset="0"/>
              </a:rPr>
              <a:t>; </a:t>
            </a:r>
          </a:p>
          <a:p>
            <a:pPr marL="285693" indent="-285693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prstClr val="black"/>
                </a:solidFill>
                <a:latin typeface="Gill Sans MT" panose="020B0502020104020203" pitchFamily="34" charset="0"/>
              </a:rPr>
              <a:t>最大功耗</a:t>
            </a:r>
            <a:r>
              <a:rPr lang="en-US" altLang="zh-CN" sz="1600" dirty="0">
                <a:solidFill>
                  <a:prstClr val="black"/>
                </a:solidFill>
                <a:latin typeface="Gill Sans MT" panose="020B0502020104020203" pitchFamily="34" charset="0"/>
              </a:rPr>
              <a:t>: 310W </a:t>
            </a:r>
          </a:p>
          <a:p>
            <a:pPr marL="285693" indent="-285693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prstClr val="black"/>
                </a:solidFill>
                <a:latin typeface="Gill Sans MT" panose="020B0502020104020203" pitchFamily="34" charset="0"/>
              </a:rPr>
              <a:t>XXnm</a:t>
            </a:r>
            <a:r>
              <a:rPr lang="zh-CN" altLang="en-US" sz="1600" dirty="0">
                <a:solidFill>
                  <a:prstClr val="black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1600" dirty="0">
                <a:solidFill>
                  <a:prstClr val="black"/>
                </a:solidFill>
                <a:latin typeface="Gill Sans MT" panose="020B0502020104020203" pitchFamily="34" charset="0"/>
              </a:rPr>
              <a:t>FFC</a:t>
            </a:r>
          </a:p>
        </p:txBody>
      </p:sp>
      <p:cxnSp>
        <p:nvCxnSpPr>
          <p:cNvPr id="9" name="直接连接符 92">
            <a:extLst>
              <a:ext uri="{FF2B5EF4-FFF2-40B4-BE49-F238E27FC236}">
                <a16:creationId xmlns:a16="http://schemas.microsoft.com/office/drawing/2014/main" id="{6A32F60A-DE55-6C33-741F-4E287290E5CA}"/>
              </a:ext>
            </a:extLst>
          </p:cNvPr>
          <p:cNvCxnSpPr>
            <a:cxnSpLocks/>
          </p:cNvCxnSpPr>
          <p:nvPr/>
        </p:nvCxnSpPr>
        <p:spPr>
          <a:xfrm>
            <a:off x="5763802" y="1459482"/>
            <a:ext cx="0" cy="492284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E434035-45DF-4747-A75E-DCEC13392935}"/>
              </a:ext>
            </a:extLst>
          </p:cNvPr>
          <p:cNvGrpSpPr/>
          <p:nvPr/>
        </p:nvGrpSpPr>
        <p:grpSpPr>
          <a:xfrm>
            <a:off x="1690938" y="1545730"/>
            <a:ext cx="2642400" cy="1054800"/>
            <a:chOff x="727073" y="1111961"/>
            <a:chExt cx="2639377" cy="105413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8137D5B-3327-A62F-DC20-8F1B9CDD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2561" y="1111961"/>
              <a:ext cx="1523889" cy="101631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7CE0FEC-A72C-F5D2-172E-7DC800C31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073" y="1200829"/>
              <a:ext cx="945262" cy="965266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03E0010-36C8-D77F-9FA8-67F81325DF4F}"/>
              </a:ext>
            </a:extLst>
          </p:cNvPr>
          <p:cNvGrpSpPr/>
          <p:nvPr/>
        </p:nvGrpSpPr>
        <p:grpSpPr>
          <a:xfrm>
            <a:off x="7459857" y="1478040"/>
            <a:ext cx="2642400" cy="1152331"/>
            <a:chOff x="727073" y="4039874"/>
            <a:chExt cx="2452954" cy="103542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5E00CF1-CD2F-D0ED-E398-F2446C075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5931" y="4039874"/>
              <a:ext cx="1364096" cy="1035426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DC6664D-9F36-C4C6-B29B-3ED42E7B0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073" y="4106317"/>
              <a:ext cx="885996" cy="968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5477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94B5271-8B84-052F-A2AA-6CF86C6F2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芯片层：基于</a:t>
            </a:r>
            <a:r>
              <a:rPr lang="en-US" altLang="zh-CN" dirty="0"/>
              <a:t>DaVinci AI</a:t>
            </a:r>
            <a:r>
              <a:rPr lang="zh-CN" altLang="en-US" dirty="0"/>
              <a:t>技术架构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982213B-ED4D-3407-41D4-3C92DE82BA5C}"/>
              </a:ext>
            </a:extLst>
          </p:cNvPr>
          <p:cNvGrpSpPr/>
          <p:nvPr/>
        </p:nvGrpSpPr>
        <p:grpSpPr>
          <a:xfrm>
            <a:off x="783979" y="1459125"/>
            <a:ext cx="2520000" cy="4811157"/>
            <a:chOff x="783979" y="1459125"/>
            <a:chExt cx="2520000" cy="481115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C2EA215-AFAE-57C5-79A9-916DF4FA5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979" y="2186948"/>
              <a:ext cx="2520000" cy="2822397"/>
            </a:xfrm>
            <a:prstGeom prst="rect">
              <a:avLst/>
            </a:prstGeom>
            <a:effectLst/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A9E7CFA-BF8C-3FEB-96CB-CD2F23630CD0}"/>
                </a:ext>
              </a:extLst>
            </p:cNvPr>
            <p:cNvSpPr/>
            <p:nvPr/>
          </p:nvSpPr>
          <p:spPr>
            <a:xfrm>
              <a:off x="1183455" y="1459125"/>
              <a:ext cx="17210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584"/>
              <a:r>
                <a:rPr lang="en-US" altLang="zh-CN" sz="1600" spc="112" dirty="0">
                  <a:solidFill>
                    <a:srgbClr val="EBEBEB">
                      <a:lumMod val="10000"/>
                    </a:srgbClr>
                  </a:solidFill>
                  <a:latin typeface="Gill Sans MT" panose="020B0502020104020203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Scalar Compute</a:t>
              </a:r>
              <a:endParaRPr lang="zh-CN" altLang="en-US" sz="1600" spc="112" dirty="0">
                <a:solidFill>
                  <a:srgbClr val="EBEBEB">
                    <a:lumMod val="10000"/>
                  </a:srgbClr>
                </a:solidFill>
                <a:latin typeface="Gill Sans MT" panose="020B0502020104020203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0B9F206-5A8B-FDFA-43FF-D4CAB898EBFF}"/>
                </a:ext>
              </a:extLst>
            </p:cNvPr>
            <p:cNvSpPr/>
            <p:nvPr/>
          </p:nvSpPr>
          <p:spPr>
            <a:xfrm>
              <a:off x="1267421" y="5044616"/>
              <a:ext cx="15531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584"/>
              <a:r>
                <a:rPr lang="en-US" altLang="zh-CN" sz="1600" dirty="0">
                  <a:solidFill>
                    <a:srgbClr val="EBEBEB">
                      <a:lumMod val="10000"/>
                    </a:srgbClr>
                  </a:solidFill>
                  <a:latin typeface="Gill Sans MT" panose="020B0502020104020203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0.00X TOPS / W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4F7CD5F-24C7-0086-6D4B-427CD892FC59}"/>
                </a:ext>
              </a:extLst>
            </p:cNvPr>
            <p:cNvSpPr/>
            <p:nvPr/>
          </p:nvSpPr>
          <p:spPr>
            <a:xfrm>
              <a:off x="1165617" y="5531618"/>
              <a:ext cx="175672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rgbClr val="C7000A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1D: </a:t>
              </a:r>
              <a:r>
                <a:rPr lang="en-US" altLang="zh-CN" dirty="0">
                  <a:solidFill>
                    <a:srgbClr val="1D1D1A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N</a:t>
              </a:r>
              <a:r>
                <a:rPr lang="en-US" altLang="zh-CN" baseline="30000" dirty="0">
                  <a:solidFill>
                    <a:srgbClr val="1D1D1A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2</a:t>
              </a:r>
              <a:r>
                <a:rPr lang="en-US" altLang="zh-CN" dirty="0">
                  <a:solidFill>
                    <a:srgbClr val="1D1D1A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 Cycle</a:t>
              </a:r>
            </a:p>
            <a:p>
              <a:r>
                <a:rPr lang="en-US" altLang="zh-CN" dirty="0">
                  <a:solidFill>
                    <a:srgbClr val="1D1D1A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N</a:t>
              </a:r>
              <a:r>
                <a:rPr lang="zh-CN" altLang="en-US" dirty="0">
                  <a:solidFill>
                    <a:srgbClr val="1D1D1A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个</a:t>
              </a:r>
              <a:r>
                <a:rPr lang="en-US" altLang="zh-CN" dirty="0">
                  <a:solidFill>
                    <a:srgbClr val="1D1D1A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1D MAC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7CFCBFA-62A6-4848-11AA-1441A64D4CC6}"/>
              </a:ext>
            </a:extLst>
          </p:cNvPr>
          <p:cNvGrpSpPr/>
          <p:nvPr/>
        </p:nvGrpSpPr>
        <p:grpSpPr>
          <a:xfrm>
            <a:off x="4701235" y="1459125"/>
            <a:ext cx="2520000" cy="4804505"/>
            <a:chOff x="4790991" y="1459125"/>
            <a:chExt cx="2520000" cy="480450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68C16EA-3851-92FB-71CE-493D19C8E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0991" y="2176959"/>
              <a:ext cx="2520000" cy="2822399"/>
            </a:xfrm>
            <a:prstGeom prst="rect">
              <a:avLst/>
            </a:prstGeom>
            <a:effectLst/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E75BA91-443D-9051-49B0-A5427636A5D3}"/>
                </a:ext>
              </a:extLst>
            </p:cNvPr>
            <p:cNvSpPr/>
            <p:nvPr/>
          </p:nvSpPr>
          <p:spPr>
            <a:xfrm>
              <a:off x="5377025" y="5034431"/>
              <a:ext cx="13479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584"/>
              <a:r>
                <a:rPr lang="en-US" altLang="zh-CN" sz="1600" dirty="0">
                  <a:solidFill>
                    <a:srgbClr val="EBEBEB">
                      <a:lumMod val="10000"/>
                    </a:srgbClr>
                  </a:solidFill>
                  <a:latin typeface="Gill Sans MT" panose="020B0502020104020203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0.X TOPS / W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953E271-87AB-34C4-C27B-07506EF5575C}"/>
                </a:ext>
              </a:extLst>
            </p:cNvPr>
            <p:cNvSpPr/>
            <p:nvPr/>
          </p:nvSpPr>
          <p:spPr>
            <a:xfrm>
              <a:off x="5156644" y="1459125"/>
              <a:ext cx="1788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584"/>
              <a:r>
                <a:rPr lang="en-US" altLang="zh-CN" sz="1600" spc="112" dirty="0">
                  <a:solidFill>
                    <a:srgbClr val="EBEBEB">
                      <a:lumMod val="10000"/>
                    </a:srgbClr>
                  </a:solidFill>
                  <a:latin typeface="Gill Sans MT" panose="020B0502020104020203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Vector Compute</a:t>
              </a:r>
              <a:endParaRPr lang="zh-CN" altLang="en-US" sz="1600" spc="112" dirty="0">
                <a:solidFill>
                  <a:srgbClr val="EBEBEB">
                    <a:lumMod val="10000"/>
                  </a:srgbClr>
                </a:solidFill>
                <a:latin typeface="Gill Sans MT" panose="020B0502020104020203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BD5A25C-153E-ED81-1904-CC3C395C7FD0}"/>
                </a:ext>
              </a:extLst>
            </p:cNvPr>
            <p:cNvSpPr/>
            <p:nvPr/>
          </p:nvSpPr>
          <p:spPr>
            <a:xfrm>
              <a:off x="5119019" y="5524966"/>
              <a:ext cx="186394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rgbClr val="C7000A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2D: </a:t>
              </a:r>
              <a:r>
                <a:rPr lang="en-US" altLang="zh-CN" dirty="0">
                  <a:solidFill>
                    <a:srgbClr val="1D1D1A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N Cycle</a:t>
              </a:r>
              <a:endParaRPr lang="en-US" altLang="zh-CN" dirty="0">
                <a:solidFill>
                  <a:srgbClr val="1D1D1A"/>
                </a:solidFill>
                <a:latin typeface="Gill Sans MT" panose="020B0502020104020203" pitchFamily="34" charset="0"/>
                <a:ea typeface="Microsoft YaHei" panose="020B0503020204020204" pitchFamily="34" charset="-122"/>
                <a:sym typeface="方正兰亭黑简体" panose="02000000000000000000" charset="-122"/>
              </a:endParaRPr>
            </a:p>
            <a:p>
              <a:r>
                <a:rPr lang="en-US" altLang="zh-CN" dirty="0">
                  <a:solidFill>
                    <a:srgbClr val="1D1D1A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rgbClr val="1D1D1A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个</a:t>
              </a:r>
              <a:r>
                <a:rPr lang="en-US" altLang="zh-CN" dirty="0">
                  <a:solidFill>
                    <a:srgbClr val="1D1D1A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N</a:t>
              </a:r>
              <a:r>
                <a:rPr lang="en-US" altLang="zh-CN" baseline="30000" dirty="0">
                  <a:solidFill>
                    <a:srgbClr val="1D1D1A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2</a:t>
              </a:r>
              <a:r>
                <a:rPr lang="en-US" altLang="zh-CN" dirty="0">
                  <a:solidFill>
                    <a:srgbClr val="1D1D1A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 2D MAC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60D40F3-F83C-2B78-E700-9BD8AB6C586C}"/>
              </a:ext>
            </a:extLst>
          </p:cNvPr>
          <p:cNvGrpSpPr/>
          <p:nvPr/>
        </p:nvGrpSpPr>
        <p:grpSpPr>
          <a:xfrm>
            <a:off x="8618492" y="1362471"/>
            <a:ext cx="2520000" cy="4897823"/>
            <a:chOff x="8618492" y="1362471"/>
            <a:chExt cx="2520000" cy="489782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B52DA9A-E7D2-0874-3351-D1C0B83D6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8492" y="2176960"/>
              <a:ext cx="2520000" cy="2822397"/>
            </a:xfrm>
            <a:prstGeom prst="rect">
              <a:avLst/>
            </a:prstGeom>
            <a:effectLst/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CAEFC2D-0470-D05A-B200-9A46484F2BCC}"/>
                </a:ext>
              </a:extLst>
            </p:cNvPr>
            <p:cNvSpPr/>
            <p:nvPr/>
          </p:nvSpPr>
          <p:spPr>
            <a:xfrm>
              <a:off x="9278263" y="5034234"/>
              <a:ext cx="12004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584"/>
              <a:r>
                <a:rPr lang="en-US" altLang="zh-CN" sz="1600" dirty="0">
                  <a:solidFill>
                    <a:srgbClr val="EBEBEB">
                      <a:lumMod val="10000"/>
                    </a:srgbClr>
                  </a:solidFill>
                  <a:latin typeface="Gill Sans MT" panose="020B0502020104020203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X TOPS / W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4EE973B-D25A-BCF8-5C22-944D63176352}"/>
                </a:ext>
              </a:extLst>
            </p:cNvPr>
            <p:cNvSpPr/>
            <p:nvPr/>
          </p:nvSpPr>
          <p:spPr>
            <a:xfrm>
              <a:off x="8978053" y="1362471"/>
              <a:ext cx="180087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584"/>
              <a:r>
                <a:rPr lang="en-US" altLang="zh-CN" sz="1600" spc="112" dirty="0">
                  <a:solidFill>
                    <a:srgbClr val="EBEBEB">
                      <a:lumMod val="10000"/>
                    </a:srgbClr>
                  </a:solidFill>
                  <a:latin typeface="Gill Sans MT" panose="020B0502020104020203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Da Vinci</a:t>
              </a:r>
            </a:p>
            <a:p>
              <a:pPr algn="ctr" defTabSz="685584"/>
              <a:r>
                <a:rPr lang="en-US" altLang="zh-CN" sz="1600" spc="112" dirty="0">
                  <a:solidFill>
                    <a:srgbClr val="EBEBEB">
                      <a:lumMod val="10000"/>
                    </a:srgbClr>
                  </a:solidFill>
                  <a:latin typeface="Gill Sans MT" panose="020B0502020104020203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Tensor Compute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511ED05-F65C-7EFB-8737-1619A7EC93E7}"/>
                </a:ext>
              </a:extLst>
            </p:cNvPr>
            <p:cNvSpPr/>
            <p:nvPr/>
          </p:nvSpPr>
          <p:spPr>
            <a:xfrm>
              <a:off x="8944402" y="5521630"/>
              <a:ext cx="186818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rgbClr val="C7000A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3D: </a:t>
              </a:r>
              <a:r>
                <a:rPr lang="en-US" altLang="zh-CN" dirty="0">
                  <a:solidFill>
                    <a:srgbClr val="1D1D1A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1 Cycle</a:t>
              </a:r>
              <a:endParaRPr lang="en-US" altLang="zh-CN" dirty="0">
                <a:solidFill>
                  <a:srgbClr val="1D1D1A"/>
                </a:solidFill>
                <a:latin typeface="Gill Sans MT" panose="020B0502020104020203" pitchFamily="34" charset="0"/>
                <a:ea typeface="Microsoft YaHei" panose="020B0503020204020204" pitchFamily="34" charset="-122"/>
                <a:sym typeface="方正兰亭黑简体" panose="02000000000000000000" charset="-122"/>
              </a:endParaRPr>
            </a:p>
            <a:p>
              <a:r>
                <a:rPr lang="en-US" altLang="zh-CN" dirty="0">
                  <a:solidFill>
                    <a:srgbClr val="1D1D1A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1</a:t>
              </a:r>
              <a:r>
                <a:rPr lang="zh-CN" altLang="en-US" dirty="0">
                  <a:solidFill>
                    <a:srgbClr val="1D1D1A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个</a:t>
              </a:r>
              <a:r>
                <a:rPr lang="en-US" altLang="zh-CN" dirty="0">
                  <a:solidFill>
                    <a:srgbClr val="1D1D1A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N</a:t>
              </a:r>
              <a:r>
                <a:rPr lang="en-US" altLang="zh-CN" baseline="30000" dirty="0">
                  <a:solidFill>
                    <a:srgbClr val="1D1D1A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3</a:t>
              </a:r>
              <a:r>
                <a:rPr lang="en-US" altLang="zh-CN" dirty="0">
                  <a:solidFill>
                    <a:srgbClr val="1D1D1A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 3D Cube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7548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371C6D-6BC5-0CA6-E3B9-380D768DD6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1.1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310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9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SOC </a:t>
            </a:r>
            <a:r>
              <a:rPr lang="zh-CN" altLang="en-US" sz="9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架构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78519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64ACB5-EDAC-B049-40A7-BACC16A7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Ascend</a:t>
            </a:r>
            <a:r>
              <a:rPr lang="zh-CN" altLang="en-US" dirty="0"/>
              <a:t> </a:t>
            </a:r>
            <a:r>
              <a:rPr lang="en-US" altLang="zh-CN" dirty="0"/>
              <a:t>310</a:t>
            </a:r>
            <a:r>
              <a:rPr lang="zh-CN" altLang="en-US" dirty="0"/>
              <a:t> 处理器逻辑架构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8AC066DF-4F1F-D161-8346-801F5EF0D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05645" y="1360170"/>
            <a:ext cx="2381463" cy="4994910"/>
          </a:xfrm>
        </p:spPr>
        <p:txBody>
          <a:bodyPr anchor="ctr"/>
          <a:lstStyle/>
          <a:p>
            <a:pPr marL="0" indent="0">
              <a:buNone/>
            </a:pPr>
            <a:r>
              <a:rPr lang="zh-CN" altLang="en-US" b="1" dirty="0"/>
              <a:t>主要组成：</a:t>
            </a:r>
            <a:endParaRPr lang="en-US" altLang="zh-CN" b="1" dirty="0"/>
          </a:p>
          <a:p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Core/AI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</a:p>
          <a:p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</a:p>
          <a:p>
            <a:r>
              <a:rPr lang="en-US" altLang="zh-CN" dirty="0"/>
              <a:t>Cache/Buffer</a:t>
            </a:r>
          </a:p>
          <a:p>
            <a:r>
              <a:rPr lang="en-US" altLang="zh-CN" dirty="0"/>
              <a:t>DVPP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endParaRPr lang="zh-CN" altLang="en-US" dirty="0"/>
          </a:p>
        </p:txBody>
      </p:sp>
      <p:pic>
        <p:nvPicPr>
          <p:cNvPr id="10" name="内容占位符 6">
            <a:extLst>
              <a:ext uri="{FF2B5EF4-FFF2-40B4-BE49-F238E27FC236}">
                <a16:creationId xmlns:a16="http://schemas.microsoft.com/office/drawing/2014/main" id="{EE043A68-9BA6-E321-8BEE-7A9D3CA9C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5" y="1620170"/>
            <a:ext cx="8278162" cy="44749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7326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30752</TotalTime>
  <Words>1027</Words>
  <Application>Microsoft Macintosh PowerPoint</Application>
  <PresentationFormat>自定义</PresentationFormat>
  <Paragraphs>130</Paragraphs>
  <Slides>26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Microsoft YaHei</vt:lpstr>
      <vt:lpstr>Microsoft YaHei</vt:lpstr>
      <vt:lpstr>ACGN-MiaoGB-Flash</vt:lpstr>
      <vt:lpstr>Arial</vt:lpstr>
      <vt:lpstr>Calibri</vt:lpstr>
      <vt:lpstr>FUTURA MEDIUM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About</vt:lpstr>
      <vt:lpstr>训练推理系列硬件产品</vt:lpstr>
      <vt:lpstr>PowerPoint 演示文稿</vt:lpstr>
      <vt:lpstr>基于 DaVinci AI 技术架构</vt:lpstr>
      <vt:lpstr>昇腾 AI 处理器：达芬奇架构</vt:lpstr>
      <vt:lpstr>芯片层：基于DaVinci AI技术架构</vt:lpstr>
      <vt:lpstr>PowerPoint 演示文稿</vt:lpstr>
      <vt:lpstr>Ascend 310 处理器逻辑架构</vt:lpstr>
      <vt:lpstr>Ascend 310 处理器逻辑架构</vt:lpstr>
      <vt:lpstr>Ascend 310 处理器逻辑架构</vt:lpstr>
      <vt:lpstr>Ascend 310 处理器逻辑架构</vt:lpstr>
      <vt:lpstr>Ascend 310 处理器逻辑架构</vt:lpstr>
      <vt:lpstr>Ascend 310 处理器逻辑架构</vt:lpstr>
      <vt:lpstr>Ascend 310 处理器逻辑架构</vt:lpstr>
      <vt:lpstr>PowerPoint 演示文稿</vt:lpstr>
      <vt:lpstr>Ascend 910 处理器逻辑架构</vt:lpstr>
      <vt:lpstr>Ascend 910 处理器逻辑架构</vt:lpstr>
      <vt:lpstr>Ascend 910 处理器逻辑架构</vt:lpstr>
      <vt:lpstr>Ascend 910 处理器逻辑架构</vt:lpstr>
      <vt:lpstr>Ascend 910 处理器逻辑架构</vt:lpstr>
      <vt:lpstr>Ascend 910 处理器逻辑架构</vt:lpstr>
      <vt:lpstr>Ascend 910 处理器逻辑架构</vt:lpstr>
      <vt:lpstr>PowerPoint 演示文稿</vt:lpstr>
      <vt:lpstr>思考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9916</cp:revision>
  <cp:lastPrinted>2023-09-08T09:14:01Z</cp:lastPrinted>
  <dcterms:created xsi:type="dcterms:W3CDTF">2020-08-28T08:44:19Z</dcterms:created>
  <dcterms:modified xsi:type="dcterms:W3CDTF">2024-06-22T14:47:13Z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